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053" r:id="rId1"/>
  </p:sldMasterIdLst>
  <p:notesMasterIdLst>
    <p:notesMasterId r:id="rId39"/>
  </p:notesMasterIdLst>
  <p:handoutMasterIdLst>
    <p:handoutMasterId r:id="rId40"/>
  </p:handoutMasterIdLst>
  <p:sldIdLst>
    <p:sldId id="295" r:id="rId2"/>
    <p:sldId id="296" r:id="rId3"/>
    <p:sldId id="432" r:id="rId4"/>
    <p:sldId id="452" r:id="rId5"/>
    <p:sldId id="438" r:id="rId6"/>
    <p:sldId id="439" r:id="rId7"/>
    <p:sldId id="400" r:id="rId8"/>
    <p:sldId id="426" r:id="rId9"/>
    <p:sldId id="430" r:id="rId10"/>
    <p:sldId id="303" r:id="rId11"/>
    <p:sldId id="424" r:id="rId12"/>
    <p:sldId id="342" r:id="rId13"/>
    <p:sldId id="466" r:id="rId14"/>
    <p:sldId id="461" r:id="rId15"/>
    <p:sldId id="464" r:id="rId16"/>
    <p:sldId id="458" r:id="rId17"/>
    <p:sldId id="312" r:id="rId18"/>
    <p:sldId id="453" r:id="rId19"/>
    <p:sldId id="446" r:id="rId20"/>
    <p:sldId id="455" r:id="rId21"/>
    <p:sldId id="442" r:id="rId22"/>
    <p:sldId id="444" r:id="rId23"/>
    <p:sldId id="449" r:id="rId24"/>
    <p:sldId id="459" r:id="rId25"/>
    <p:sldId id="460" r:id="rId26"/>
    <p:sldId id="352" r:id="rId27"/>
    <p:sldId id="456" r:id="rId28"/>
    <p:sldId id="318" r:id="rId29"/>
    <p:sldId id="306" r:id="rId30"/>
    <p:sldId id="347" r:id="rId31"/>
    <p:sldId id="433" r:id="rId32"/>
    <p:sldId id="351" r:id="rId33"/>
    <p:sldId id="450" r:id="rId34"/>
    <p:sldId id="332" r:id="rId35"/>
    <p:sldId id="435" r:id="rId36"/>
    <p:sldId id="434" r:id="rId37"/>
    <p:sldId id="436" r:id="rId38"/>
  </p:sldIdLst>
  <p:sldSz cx="9144000" cy="5143500" type="screen16x9"/>
  <p:notesSz cx="6858000" cy="9144000"/>
  <p:defaultTextStyle>
    <a:defPPr>
      <a:defRPr lang="en-US"/>
    </a:defPPr>
    <a:lvl1pPr algn="l" rtl="0" eaLnBrk="0" fontAlgn="base" hangingPunct="0">
      <a:spcBef>
        <a:spcPct val="0"/>
      </a:spcBef>
      <a:spcAft>
        <a:spcPct val="0"/>
      </a:spcAft>
      <a:defRPr sz="1400" kern="1200">
        <a:solidFill>
          <a:schemeClr val="bg1"/>
        </a:solidFill>
        <a:latin typeface="Helvetica"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1400" kern="1200">
        <a:solidFill>
          <a:schemeClr val="bg1"/>
        </a:solidFill>
        <a:latin typeface="Helvetica"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1400" kern="1200">
        <a:solidFill>
          <a:schemeClr val="bg1"/>
        </a:solidFill>
        <a:latin typeface="Helvetica"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1400" kern="1200">
        <a:solidFill>
          <a:schemeClr val="bg1"/>
        </a:solidFill>
        <a:latin typeface="Helvetica"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1400" kern="1200">
        <a:solidFill>
          <a:schemeClr val="bg1"/>
        </a:solidFill>
        <a:latin typeface="Helvetica" panose="020B0604020202020204" pitchFamily="34" charset="0"/>
        <a:ea typeface="MS PGothic" panose="020B0600070205080204" pitchFamily="34" charset="-128"/>
        <a:cs typeface="+mn-cs"/>
      </a:defRPr>
    </a:lvl5pPr>
    <a:lvl6pPr marL="2286000" algn="l" defTabSz="914400" rtl="0" eaLnBrk="1" latinLnBrk="0" hangingPunct="1">
      <a:defRPr sz="1400" kern="1200">
        <a:solidFill>
          <a:schemeClr val="bg1"/>
        </a:solidFill>
        <a:latin typeface="Helvetica" panose="020B0604020202020204" pitchFamily="34" charset="0"/>
        <a:ea typeface="MS PGothic" panose="020B0600070205080204" pitchFamily="34" charset="-128"/>
        <a:cs typeface="+mn-cs"/>
      </a:defRPr>
    </a:lvl6pPr>
    <a:lvl7pPr marL="2743200" algn="l" defTabSz="914400" rtl="0" eaLnBrk="1" latinLnBrk="0" hangingPunct="1">
      <a:defRPr sz="1400" kern="1200">
        <a:solidFill>
          <a:schemeClr val="bg1"/>
        </a:solidFill>
        <a:latin typeface="Helvetica" panose="020B0604020202020204" pitchFamily="34" charset="0"/>
        <a:ea typeface="MS PGothic" panose="020B0600070205080204" pitchFamily="34" charset="-128"/>
        <a:cs typeface="+mn-cs"/>
      </a:defRPr>
    </a:lvl7pPr>
    <a:lvl8pPr marL="3200400" algn="l" defTabSz="914400" rtl="0" eaLnBrk="1" latinLnBrk="0" hangingPunct="1">
      <a:defRPr sz="1400" kern="1200">
        <a:solidFill>
          <a:schemeClr val="bg1"/>
        </a:solidFill>
        <a:latin typeface="Helvetica" panose="020B0604020202020204" pitchFamily="34" charset="0"/>
        <a:ea typeface="MS PGothic" panose="020B0600070205080204" pitchFamily="34" charset="-128"/>
        <a:cs typeface="+mn-cs"/>
      </a:defRPr>
    </a:lvl8pPr>
    <a:lvl9pPr marL="3657600" algn="l" defTabSz="914400" rtl="0" eaLnBrk="1" latinLnBrk="0" hangingPunct="1">
      <a:defRPr sz="1400" kern="1200">
        <a:solidFill>
          <a:schemeClr val="bg1"/>
        </a:solidFill>
        <a:latin typeface="Helvetica"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980" userDrawn="1">
          <p15:clr>
            <a:srgbClr val="A4A3A4"/>
          </p15:clr>
        </p15:guide>
        <p15:guide id="2" pos="48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Shinkle" initials="J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99EB"/>
    <a:srgbClr val="ACD027"/>
    <a:srgbClr val="0985F5"/>
    <a:srgbClr val="008CC1"/>
    <a:srgbClr val="DDEAF5"/>
    <a:srgbClr val="0539B4"/>
    <a:srgbClr val="03A5ED"/>
    <a:srgbClr val="0F77B1"/>
    <a:srgbClr val="DADADA"/>
    <a:srgbClr val="2A2A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81" autoAdjust="0"/>
    <p:restoredTop sz="94692"/>
  </p:normalViewPr>
  <p:slideViewPr>
    <p:cSldViewPr showGuides="1">
      <p:cViewPr varScale="1">
        <p:scale>
          <a:sx n="110" d="100"/>
          <a:sy n="110" d="100"/>
        </p:scale>
        <p:origin x="701" y="91"/>
      </p:cViewPr>
      <p:guideLst>
        <p:guide orient="horz" pos="1980"/>
        <p:guide pos="480"/>
      </p:guideLst>
    </p:cSldViewPr>
  </p:slideViewPr>
  <p:outlineViewPr>
    <p:cViewPr>
      <p:scale>
        <a:sx n="33" d="100"/>
        <a:sy n="33" d="100"/>
      </p:scale>
      <p:origin x="0" y="0"/>
    </p:cViewPr>
  </p:outlineViewPr>
  <p:notesTextViewPr>
    <p:cViewPr>
      <p:scale>
        <a:sx n="100" d="100"/>
        <a:sy n="100" d="100"/>
      </p:scale>
      <p:origin x="0" y="0"/>
    </p:cViewPr>
  </p:notesTextViewPr>
  <p:notesViewPr>
    <p:cSldViewPr showGuides="1">
      <p:cViewPr varScale="1">
        <p:scale>
          <a:sx n="67" d="100"/>
          <a:sy n="67" d="100"/>
        </p:scale>
        <p:origin x="1637" y="4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3A6F93-F76D-4F92-A2C9-350668B83308}" type="doc">
      <dgm:prSet loTypeId="urn:microsoft.com/office/officeart/2005/8/layout/default" loCatId="list" qsTypeId="urn:microsoft.com/office/officeart/2005/8/quickstyle/simple2" qsCatId="simple" csTypeId="urn:microsoft.com/office/officeart/2005/8/colors/colorful2" csCatId="colorful"/>
      <dgm:spPr/>
      <dgm:t>
        <a:bodyPr/>
        <a:lstStyle/>
        <a:p>
          <a:endParaRPr lang="en-US"/>
        </a:p>
      </dgm:t>
    </dgm:pt>
    <dgm:pt modelId="{533C1218-376D-4EEF-B58D-83F8BAB0D9C2}">
      <dgm:prSet/>
      <dgm:spPr/>
      <dgm:t>
        <a:bodyPr/>
        <a:lstStyle/>
        <a:p>
          <a:r>
            <a:rPr lang="en-US" dirty="0"/>
            <a:t>Path Averaged result (more representative)</a:t>
          </a:r>
        </a:p>
      </dgm:t>
    </dgm:pt>
    <dgm:pt modelId="{CB48BE55-B555-49D3-AA33-DFF8973F0661}" type="parTrans" cxnId="{204F73AE-F807-4F66-B520-A25CBE388B95}">
      <dgm:prSet/>
      <dgm:spPr/>
      <dgm:t>
        <a:bodyPr/>
        <a:lstStyle/>
        <a:p>
          <a:endParaRPr lang="en-US"/>
        </a:p>
      </dgm:t>
    </dgm:pt>
    <dgm:pt modelId="{150BBE79-2991-4FB6-97AC-F36FF1D685DE}" type="sibTrans" cxnId="{204F73AE-F807-4F66-B520-A25CBE388B95}">
      <dgm:prSet/>
      <dgm:spPr/>
      <dgm:t>
        <a:bodyPr/>
        <a:lstStyle/>
        <a:p>
          <a:endParaRPr lang="en-US"/>
        </a:p>
      </dgm:t>
    </dgm:pt>
    <dgm:pt modelId="{D4420B34-9604-4DB4-8953-C3FAF337F4F1}">
      <dgm:prSet/>
      <dgm:spPr/>
      <dgm:t>
        <a:bodyPr/>
        <a:lstStyle/>
        <a:p>
          <a:r>
            <a:rPr lang="en-US"/>
            <a:t>Completely Eye Safe (can operate in public areas)</a:t>
          </a:r>
        </a:p>
      </dgm:t>
    </dgm:pt>
    <dgm:pt modelId="{D67BCD99-2184-462B-975C-7FA97A36CB92}" type="parTrans" cxnId="{A7212F02-5B8F-4CD6-970C-460D23FEBC68}">
      <dgm:prSet/>
      <dgm:spPr/>
      <dgm:t>
        <a:bodyPr/>
        <a:lstStyle/>
        <a:p>
          <a:endParaRPr lang="en-US"/>
        </a:p>
      </dgm:t>
    </dgm:pt>
    <dgm:pt modelId="{E7982E54-BC13-4928-B789-A0E81DDC1A82}" type="sibTrans" cxnId="{A7212F02-5B8F-4CD6-970C-460D23FEBC68}">
      <dgm:prSet/>
      <dgm:spPr/>
      <dgm:t>
        <a:bodyPr/>
        <a:lstStyle/>
        <a:p>
          <a:endParaRPr lang="en-US"/>
        </a:p>
      </dgm:t>
    </dgm:pt>
    <dgm:pt modelId="{B5551B39-25E5-4058-B268-8369DCCBA31B}">
      <dgm:prSet/>
      <dgm:spPr/>
      <dgm:t>
        <a:bodyPr/>
        <a:lstStyle/>
        <a:p>
          <a:r>
            <a:rPr lang="en-US" dirty="0"/>
            <a:t>Portable sets up on special mounts and tripods</a:t>
          </a:r>
        </a:p>
      </dgm:t>
    </dgm:pt>
    <dgm:pt modelId="{16D280B1-C514-4164-AFB9-B9AD7471F6A3}" type="parTrans" cxnId="{16D04118-46D0-448B-A3F2-6BA6EB8C15C2}">
      <dgm:prSet/>
      <dgm:spPr/>
      <dgm:t>
        <a:bodyPr/>
        <a:lstStyle/>
        <a:p>
          <a:endParaRPr lang="en-US"/>
        </a:p>
      </dgm:t>
    </dgm:pt>
    <dgm:pt modelId="{F5F9020D-93AA-4623-A79E-8F7432563775}" type="sibTrans" cxnId="{16D04118-46D0-448B-A3F2-6BA6EB8C15C2}">
      <dgm:prSet/>
      <dgm:spPr/>
      <dgm:t>
        <a:bodyPr/>
        <a:lstStyle/>
        <a:p>
          <a:endParaRPr lang="en-US"/>
        </a:p>
      </dgm:t>
    </dgm:pt>
    <dgm:pt modelId="{BFF59403-E007-468D-8880-CB284E1B3C14}">
      <dgm:prSet/>
      <dgm:spPr/>
      <dgm:t>
        <a:bodyPr/>
        <a:lstStyle/>
        <a:p>
          <a:r>
            <a:rPr lang="en-US"/>
            <a:t>Easy to set up  (hooks up to lap top)</a:t>
          </a:r>
        </a:p>
      </dgm:t>
    </dgm:pt>
    <dgm:pt modelId="{1C471743-5941-402B-A242-42D32269E1E5}" type="parTrans" cxnId="{4E09C618-C24E-401F-95C2-995C3705DF0E}">
      <dgm:prSet/>
      <dgm:spPr/>
      <dgm:t>
        <a:bodyPr/>
        <a:lstStyle/>
        <a:p>
          <a:endParaRPr lang="en-US"/>
        </a:p>
      </dgm:t>
    </dgm:pt>
    <dgm:pt modelId="{C2153FBD-0447-48A2-8357-74A901F71C57}" type="sibTrans" cxnId="{4E09C618-C24E-401F-95C2-995C3705DF0E}">
      <dgm:prSet/>
      <dgm:spPr/>
      <dgm:t>
        <a:bodyPr/>
        <a:lstStyle/>
        <a:p>
          <a:endParaRPr lang="en-US"/>
        </a:p>
      </dgm:t>
    </dgm:pt>
    <dgm:pt modelId="{3EAD1D58-5DE6-4E9E-9927-1DE3721BFB45}">
      <dgm:prSet/>
      <dgm:spPr/>
      <dgm:t>
        <a:bodyPr/>
        <a:lstStyle/>
        <a:p>
          <a:r>
            <a:rPr lang="en-US"/>
            <a:t>Long-Range measurement (200 yards to 6 miles)</a:t>
          </a:r>
        </a:p>
      </dgm:t>
    </dgm:pt>
    <dgm:pt modelId="{E19D8B6C-884E-4164-BEF4-CDBFD36C6DCC}" type="parTrans" cxnId="{D76BA13E-484B-4A03-B62E-692BE25BE94C}">
      <dgm:prSet/>
      <dgm:spPr/>
      <dgm:t>
        <a:bodyPr/>
        <a:lstStyle/>
        <a:p>
          <a:endParaRPr lang="en-US"/>
        </a:p>
      </dgm:t>
    </dgm:pt>
    <dgm:pt modelId="{AE7E7D53-BABB-463A-8EEF-361CE9704A4D}" type="sibTrans" cxnId="{D76BA13E-484B-4A03-B62E-692BE25BE94C}">
      <dgm:prSet/>
      <dgm:spPr/>
      <dgm:t>
        <a:bodyPr/>
        <a:lstStyle/>
        <a:p>
          <a:endParaRPr lang="en-US"/>
        </a:p>
      </dgm:t>
    </dgm:pt>
    <dgm:pt modelId="{3764AE50-2C93-4A1E-8A4B-B746BEC63655}">
      <dgm:prSet/>
      <dgm:spPr/>
      <dgm:t>
        <a:bodyPr/>
        <a:lstStyle/>
        <a:p>
          <a:r>
            <a:rPr lang="en-US"/>
            <a:t>Modbus RTU or simple ASCII delimited data format</a:t>
          </a:r>
        </a:p>
      </dgm:t>
    </dgm:pt>
    <dgm:pt modelId="{634A39DB-501D-41F9-A6B3-64EAB9F17E5B}" type="parTrans" cxnId="{AED12032-29A0-4547-ABE4-7AE2418697E7}">
      <dgm:prSet/>
      <dgm:spPr/>
      <dgm:t>
        <a:bodyPr/>
        <a:lstStyle/>
        <a:p>
          <a:endParaRPr lang="en-US"/>
        </a:p>
      </dgm:t>
    </dgm:pt>
    <dgm:pt modelId="{7DE4AF59-2A5D-4365-B48B-A92D16D23751}" type="sibTrans" cxnId="{AED12032-29A0-4547-ABE4-7AE2418697E7}">
      <dgm:prSet/>
      <dgm:spPr/>
      <dgm:t>
        <a:bodyPr/>
        <a:lstStyle/>
        <a:p>
          <a:endParaRPr lang="en-US"/>
        </a:p>
      </dgm:t>
    </dgm:pt>
    <dgm:pt modelId="{A621E7FB-4245-4148-81C5-11234F0586E9}">
      <dgm:prSet/>
      <dgm:spPr/>
      <dgm:t>
        <a:bodyPr/>
        <a:lstStyle/>
        <a:p>
          <a:r>
            <a:rPr lang="en-US"/>
            <a:t>Powered by AC or DC (car battery) supply</a:t>
          </a:r>
        </a:p>
      </dgm:t>
    </dgm:pt>
    <dgm:pt modelId="{8CB30755-A9A8-4E3A-8713-6B0E6721FF9B}" type="parTrans" cxnId="{559F9974-E9EE-4F51-B46B-2882F7E8203B}">
      <dgm:prSet/>
      <dgm:spPr/>
      <dgm:t>
        <a:bodyPr/>
        <a:lstStyle/>
        <a:p>
          <a:endParaRPr lang="en-US"/>
        </a:p>
      </dgm:t>
    </dgm:pt>
    <dgm:pt modelId="{6E3FAAC5-6903-4B29-8E38-F1D2870F7B5E}" type="sibTrans" cxnId="{559F9974-E9EE-4F51-B46B-2882F7E8203B}">
      <dgm:prSet/>
      <dgm:spPr/>
      <dgm:t>
        <a:bodyPr/>
        <a:lstStyle/>
        <a:p>
          <a:endParaRPr lang="en-US"/>
        </a:p>
      </dgm:t>
    </dgm:pt>
    <dgm:pt modelId="{ECAFC8FF-5F6B-4CB1-802B-2614455678A7}">
      <dgm:prSet/>
      <dgm:spPr/>
      <dgm:t>
        <a:bodyPr/>
        <a:lstStyle/>
        <a:p>
          <a:r>
            <a:rPr lang="en-US"/>
            <a:t>Sensors can be placed in safe areas away from hazards</a:t>
          </a:r>
        </a:p>
      </dgm:t>
    </dgm:pt>
    <dgm:pt modelId="{1E75E882-949B-4F17-AFB7-59A2FF69DE64}" type="parTrans" cxnId="{1FA62839-392E-4911-86BC-5550D94E1847}">
      <dgm:prSet/>
      <dgm:spPr/>
      <dgm:t>
        <a:bodyPr/>
        <a:lstStyle/>
        <a:p>
          <a:endParaRPr lang="en-US"/>
        </a:p>
      </dgm:t>
    </dgm:pt>
    <dgm:pt modelId="{4B159B13-D90A-4AB4-866A-9570CFCF223F}" type="sibTrans" cxnId="{1FA62839-392E-4911-86BC-5550D94E1847}">
      <dgm:prSet/>
      <dgm:spPr/>
      <dgm:t>
        <a:bodyPr/>
        <a:lstStyle/>
        <a:p>
          <a:endParaRPr lang="en-US"/>
        </a:p>
      </dgm:t>
    </dgm:pt>
    <dgm:pt modelId="{E93C27C8-B230-419F-8AB6-14FED966C0FE}" type="pres">
      <dgm:prSet presAssocID="{593A6F93-F76D-4F92-A2C9-350668B83308}" presName="diagram" presStyleCnt="0">
        <dgm:presLayoutVars>
          <dgm:dir/>
          <dgm:resizeHandles val="exact"/>
        </dgm:presLayoutVars>
      </dgm:prSet>
      <dgm:spPr/>
    </dgm:pt>
    <dgm:pt modelId="{D97207CE-F4F8-48EC-BAE1-36363FCF30C0}" type="pres">
      <dgm:prSet presAssocID="{533C1218-376D-4EEF-B58D-83F8BAB0D9C2}" presName="node" presStyleLbl="node1" presStyleIdx="0" presStyleCnt="8">
        <dgm:presLayoutVars>
          <dgm:bulletEnabled val="1"/>
        </dgm:presLayoutVars>
      </dgm:prSet>
      <dgm:spPr/>
    </dgm:pt>
    <dgm:pt modelId="{BC60A139-0C5E-4719-B2C8-F7247E2D2728}" type="pres">
      <dgm:prSet presAssocID="{150BBE79-2991-4FB6-97AC-F36FF1D685DE}" presName="sibTrans" presStyleCnt="0"/>
      <dgm:spPr/>
    </dgm:pt>
    <dgm:pt modelId="{F22AD50B-4E7B-42B6-9C8E-7627D1C883B1}" type="pres">
      <dgm:prSet presAssocID="{D4420B34-9604-4DB4-8953-C3FAF337F4F1}" presName="node" presStyleLbl="node1" presStyleIdx="1" presStyleCnt="8">
        <dgm:presLayoutVars>
          <dgm:bulletEnabled val="1"/>
        </dgm:presLayoutVars>
      </dgm:prSet>
      <dgm:spPr/>
    </dgm:pt>
    <dgm:pt modelId="{2229F9EB-E4AA-4DED-8754-AF4AE5E5754D}" type="pres">
      <dgm:prSet presAssocID="{E7982E54-BC13-4928-B789-A0E81DDC1A82}" presName="sibTrans" presStyleCnt="0"/>
      <dgm:spPr/>
    </dgm:pt>
    <dgm:pt modelId="{073DCF04-6D01-4462-BE01-E66ABFDECE8D}" type="pres">
      <dgm:prSet presAssocID="{B5551B39-25E5-4058-B268-8369DCCBA31B}" presName="node" presStyleLbl="node1" presStyleIdx="2" presStyleCnt="8">
        <dgm:presLayoutVars>
          <dgm:bulletEnabled val="1"/>
        </dgm:presLayoutVars>
      </dgm:prSet>
      <dgm:spPr/>
    </dgm:pt>
    <dgm:pt modelId="{7D7C6F13-DA6C-4108-9664-285C31E6A8BF}" type="pres">
      <dgm:prSet presAssocID="{F5F9020D-93AA-4623-A79E-8F7432563775}" presName="sibTrans" presStyleCnt="0"/>
      <dgm:spPr/>
    </dgm:pt>
    <dgm:pt modelId="{34ADD880-B3C4-4C96-87C9-DAAAB3F8C2EB}" type="pres">
      <dgm:prSet presAssocID="{BFF59403-E007-468D-8880-CB284E1B3C14}" presName="node" presStyleLbl="node1" presStyleIdx="3" presStyleCnt="8">
        <dgm:presLayoutVars>
          <dgm:bulletEnabled val="1"/>
        </dgm:presLayoutVars>
      </dgm:prSet>
      <dgm:spPr/>
    </dgm:pt>
    <dgm:pt modelId="{23A53C1D-9525-4E07-91C2-FA99359A68F5}" type="pres">
      <dgm:prSet presAssocID="{C2153FBD-0447-48A2-8357-74A901F71C57}" presName="sibTrans" presStyleCnt="0"/>
      <dgm:spPr/>
    </dgm:pt>
    <dgm:pt modelId="{8C91E363-51E5-4E5B-946C-D8706F65A7A9}" type="pres">
      <dgm:prSet presAssocID="{3EAD1D58-5DE6-4E9E-9927-1DE3721BFB45}" presName="node" presStyleLbl="node1" presStyleIdx="4" presStyleCnt="8">
        <dgm:presLayoutVars>
          <dgm:bulletEnabled val="1"/>
        </dgm:presLayoutVars>
      </dgm:prSet>
      <dgm:spPr/>
    </dgm:pt>
    <dgm:pt modelId="{14E267F0-A3DF-4D03-891A-C17C6B7F7DB1}" type="pres">
      <dgm:prSet presAssocID="{AE7E7D53-BABB-463A-8EEF-361CE9704A4D}" presName="sibTrans" presStyleCnt="0"/>
      <dgm:spPr/>
    </dgm:pt>
    <dgm:pt modelId="{5D27517A-C67B-4D10-9430-B3C105827AA2}" type="pres">
      <dgm:prSet presAssocID="{3764AE50-2C93-4A1E-8A4B-B746BEC63655}" presName="node" presStyleLbl="node1" presStyleIdx="5" presStyleCnt="8">
        <dgm:presLayoutVars>
          <dgm:bulletEnabled val="1"/>
        </dgm:presLayoutVars>
      </dgm:prSet>
      <dgm:spPr/>
    </dgm:pt>
    <dgm:pt modelId="{F72FB2DA-B790-4E6D-AB5E-A0CB2CF0FAC8}" type="pres">
      <dgm:prSet presAssocID="{7DE4AF59-2A5D-4365-B48B-A92D16D23751}" presName="sibTrans" presStyleCnt="0"/>
      <dgm:spPr/>
    </dgm:pt>
    <dgm:pt modelId="{E369F76C-517A-46CE-8639-D6BBBBE5A15F}" type="pres">
      <dgm:prSet presAssocID="{A621E7FB-4245-4148-81C5-11234F0586E9}" presName="node" presStyleLbl="node1" presStyleIdx="6" presStyleCnt="8">
        <dgm:presLayoutVars>
          <dgm:bulletEnabled val="1"/>
        </dgm:presLayoutVars>
      </dgm:prSet>
      <dgm:spPr/>
    </dgm:pt>
    <dgm:pt modelId="{4748020F-037E-4A8F-816E-5F29BB66978D}" type="pres">
      <dgm:prSet presAssocID="{6E3FAAC5-6903-4B29-8E38-F1D2870F7B5E}" presName="sibTrans" presStyleCnt="0"/>
      <dgm:spPr/>
    </dgm:pt>
    <dgm:pt modelId="{9994F2AE-12CC-48A0-914F-FAEFB9C37BFF}" type="pres">
      <dgm:prSet presAssocID="{ECAFC8FF-5F6B-4CB1-802B-2614455678A7}" presName="node" presStyleLbl="node1" presStyleIdx="7" presStyleCnt="8">
        <dgm:presLayoutVars>
          <dgm:bulletEnabled val="1"/>
        </dgm:presLayoutVars>
      </dgm:prSet>
      <dgm:spPr/>
    </dgm:pt>
  </dgm:ptLst>
  <dgm:cxnLst>
    <dgm:cxn modelId="{A7212F02-5B8F-4CD6-970C-460D23FEBC68}" srcId="{593A6F93-F76D-4F92-A2C9-350668B83308}" destId="{D4420B34-9604-4DB4-8953-C3FAF337F4F1}" srcOrd="1" destOrd="0" parTransId="{D67BCD99-2184-462B-975C-7FA97A36CB92}" sibTransId="{E7982E54-BC13-4928-B789-A0E81DDC1A82}"/>
    <dgm:cxn modelId="{16D04118-46D0-448B-A3F2-6BA6EB8C15C2}" srcId="{593A6F93-F76D-4F92-A2C9-350668B83308}" destId="{B5551B39-25E5-4058-B268-8369DCCBA31B}" srcOrd="2" destOrd="0" parTransId="{16D280B1-C514-4164-AFB9-B9AD7471F6A3}" sibTransId="{F5F9020D-93AA-4623-A79E-8F7432563775}"/>
    <dgm:cxn modelId="{4E09C618-C24E-401F-95C2-995C3705DF0E}" srcId="{593A6F93-F76D-4F92-A2C9-350668B83308}" destId="{BFF59403-E007-468D-8880-CB284E1B3C14}" srcOrd="3" destOrd="0" parTransId="{1C471743-5941-402B-A242-42D32269E1E5}" sibTransId="{C2153FBD-0447-48A2-8357-74A901F71C57}"/>
    <dgm:cxn modelId="{BBB18B1B-F43C-4901-83CD-93DA6FCAD4A3}" type="presOf" srcId="{D4420B34-9604-4DB4-8953-C3FAF337F4F1}" destId="{F22AD50B-4E7B-42B6-9C8E-7627D1C883B1}" srcOrd="0" destOrd="0" presId="urn:microsoft.com/office/officeart/2005/8/layout/default"/>
    <dgm:cxn modelId="{5D629F23-9EEE-47F6-9B4E-7BC47813FFD8}" type="presOf" srcId="{533C1218-376D-4EEF-B58D-83F8BAB0D9C2}" destId="{D97207CE-F4F8-48EC-BAE1-36363FCF30C0}" srcOrd="0" destOrd="0" presId="urn:microsoft.com/office/officeart/2005/8/layout/default"/>
    <dgm:cxn modelId="{AED12032-29A0-4547-ABE4-7AE2418697E7}" srcId="{593A6F93-F76D-4F92-A2C9-350668B83308}" destId="{3764AE50-2C93-4A1E-8A4B-B746BEC63655}" srcOrd="5" destOrd="0" parTransId="{634A39DB-501D-41F9-A6B3-64EAB9F17E5B}" sibTransId="{7DE4AF59-2A5D-4365-B48B-A92D16D23751}"/>
    <dgm:cxn modelId="{1FA62839-392E-4911-86BC-5550D94E1847}" srcId="{593A6F93-F76D-4F92-A2C9-350668B83308}" destId="{ECAFC8FF-5F6B-4CB1-802B-2614455678A7}" srcOrd="7" destOrd="0" parTransId="{1E75E882-949B-4F17-AFB7-59A2FF69DE64}" sibTransId="{4B159B13-D90A-4AB4-866A-9570CFCF223F}"/>
    <dgm:cxn modelId="{492C903C-680C-40F1-ADB9-DDDED1DFF03B}" type="presOf" srcId="{3EAD1D58-5DE6-4E9E-9927-1DE3721BFB45}" destId="{8C91E363-51E5-4E5B-946C-D8706F65A7A9}" srcOrd="0" destOrd="0" presId="urn:microsoft.com/office/officeart/2005/8/layout/default"/>
    <dgm:cxn modelId="{D76BA13E-484B-4A03-B62E-692BE25BE94C}" srcId="{593A6F93-F76D-4F92-A2C9-350668B83308}" destId="{3EAD1D58-5DE6-4E9E-9927-1DE3721BFB45}" srcOrd="4" destOrd="0" parTransId="{E19D8B6C-884E-4164-BEF4-CDBFD36C6DCC}" sibTransId="{AE7E7D53-BABB-463A-8EEF-361CE9704A4D}"/>
    <dgm:cxn modelId="{559F9974-E9EE-4F51-B46B-2882F7E8203B}" srcId="{593A6F93-F76D-4F92-A2C9-350668B83308}" destId="{A621E7FB-4245-4148-81C5-11234F0586E9}" srcOrd="6" destOrd="0" parTransId="{8CB30755-A9A8-4E3A-8713-6B0E6721FF9B}" sibTransId="{6E3FAAC5-6903-4B29-8E38-F1D2870F7B5E}"/>
    <dgm:cxn modelId="{2DA0A57D-CE5E-47F6-BA56-AAE99A455258}" type="presOf" srcId="{593A6F93-F76D-4F92-A2C9-350668B83308}" destId="{E93C27C8-B230-419F-8AB6-14FED966C0FE}" srcOrd="0" destOrd="0" presId="urn:microsoft.com/office/officeart/2005/8/layout/default"/>
    <dgm:cxn modelId="{5E738083-1F56-4183-ABBB-4500726A6694}" type="presOf" srcId="{BFF59403-E007-468D-8880-CB284E1B3C14}" destId="{34ADD880-B3C4-4C96-87C9-DAAAB3F8C2EB}" srcOrd="0" destOrd="0" presId="urn:microsoft.com/office/officeart/2005/8/layout/default"/>
    <dgm:cxn modelId="{305E998C-96C7-41BA-BC6E-C83A68546A50}" type="presOf" srcId="{A621E7FB-4245-4148-81C5-11234F0586E9}" destId="{E369F76C-517A-46CE-8639-D6BBBBE5A15F}" srcOrd="0" destOrd="0" presId="urn:microsoft.com/office/officeart/2005/8/layout/default"/>
    <dgm:cxn modelId="{7684B48C-87D5-435B-BED7-5593C35EF8FC}" type="presOf" srcId="{3764AE50-2C93-4A1E-8A4B-B746BEC63655}" destId="{5D27517A-C67B-4D10-9430-B3C105827AA2}" srcOrd="0" destOrd="0" presId="urn:microsoft.com/office/officeart/2005/8/layout/default"/>
    <dgm:cxn modelId="{79E5B3A4-9F53-4CB3-8CFE-093289D371CC}" type="presOf" srcId="{ECAFC8FF-5F6B-4CB1-802B-2614455678A7}" destId="{9994F2AE-12CC-48A0-914F-FAEFB9C37BFF}" srcOrd="0" destOrd="0" presId="urn:microsoft.com/office/officeart/2005/8/layout/default"/>
    <dgm:cxn modelId="{6FC628AA-204F-4CAE-A7E8-76A9858ECF14}" type="presOf" srcId="{B5551B39-25E5-4058-B268-8369DCCBA31B}" destId="{073DCF04-6D01-4462-BE01-E66ABFDECE8D}" srcOrd="0" destOrd="0" presId="urn:microsoft.com/office/officeart/2005/8/layout/default"/>
    <dgm:cxn modelId="{204F73AE-F807-4F66-B520-A25CBE388B95}" srcId="{593A6F93-F76D-4F92-A2C9-350668B83308}" destId="{533C1218-376D-4EEF-B58D-83F8BAB0D9C2}" srcOrd="0" destOrd="0" parTransId="{CB48BE55-B555-49D3-AA33-DFF8973F0661}" sibTransId="{150BBE79-2991-4FB6-97AC-F36FF1D685DE}"/>
    <dgm:cxn modelId="{BB977FDD-AD0C-44CC-8C64-E7F2E666A490}" type="presParOf" srcId="{E93C27C8-B230-419F-8AB6-14FED966C0FE}" destId="{D97207CE-F4F8-48EC-BAE1-36363FCF30C0}" srcOrd="0" destOrd="0" presId="urn:microsoft.com/office/officeart/2005/8/layout/default"/>
    <dgm:cxn modelId="{DACF5B1C-ED1D-4ED7-9D37-057640AD9E2C}" type="presParOf" srcId="{E93C27C8-B230-419F-8AB6-14FED966C0FE}" destId="{BC60A139-0C5E-4719-B2C8-F7247E2D2728}" srcOrd="1" destOrd="0" presId="urn:microsoft.com/office/officeart/2005/8/layout/default"/>
    <dgm:cxn modelId="{695639BD-ADD5-4950-B177-B3178A9FB719}" type="presParOf" srcId="{E93C27C8-B230-419F-8AB6-14FED966C0FE}" destId="{F22AD50B-4E7B-42B6-9C8E-7627D1C883B1}" srcOrd="2" destOrd="0" presId="urn:microsoft.com/office/officeart/2005/8/layout/default"/>
    <dgm:cxn modelId="{52BECAAB-6988-420F-94BA-8EE2F9921DC2}" type="presParOf" srcId="{E93C27C8-B230-419F-8AB6-14FED966C0FE}" destId="{2229F9EB-E4AA-4DED-8754-AF4AE5E5754D}" srcOrd="3" destOrd="0" presId="urn:microsoft.com/office/officeart/2005/8/layout/default"/>
    <dgm:cxn modelId="{50854A3D-DD3A-4E39-86A1-A6EE484EF373}" type="presParOf" srcId="{E93C27C8-B230-419F-8AB6-14FED966C0FE}" destId="{073DCF04-6D01-4462-BE01-E66ABFDECE8D}" srcOrd="4" destOrd="0" presId="urn:microsoft.com/office/officeart/2005/8/layout/default"/>
    <dgm:cxn modelId="{6EF7CD03-EEF7-4B8E-822C-C64488872174}" type="presParOf" srcId="{E93C27C8-B230-419F-8AB6-14FED966C0FE}" destId="{7D7C6F13-DA6C-4108-9664-285C31E6A8BF}" srcOrd="5" destOrd="0" presId="urn:microsoft.com/office/officeart/2005/8/layout/default"/>
    <dgm:cxn modelId="{7C133D99-7C23-497A-A2CA-1DB0721158F2}" type="presParOf" srcId="{E93C27C8-B230-419F-8AB6-14FED966C0FE}" destId="{34ADD880-B3C4-4C96-87C9-DAAAB3F8C2EB}" srcOrd="6" destOrd="0" presId="urn:microsoft.com/office/officeart/2005/8/layout/default"/>
    <dgm:cxn modelId="{9B9B87E8-4BAC-4CD7-A99E-693EDCC132B0}" type="presParOf" srcId="{E93C27C8-B230-419F-8AB6-14FED966C0FE}" destId="{23A53C1D-9525-4E07-91C2-FA99359A68F5}" srcOrd="7" destOrd="0" presId="urn:microsoft.com/office/officeart/2005/8/layout/default"/>
    <dgm:cxn modelId="{D9557BEF-75D9-46E0-9105-372B086B60D8}" type="presParOf" srcId="{E93C27C8-B230-419F-8AB6-14FED966C0FE}" destId="{8C91E363-51E5-4E5B-946C-D8706F65A7A9}" srcOrd="8" destOrd="0" presId="urn:microsoft.com/office/officeart/2005/8/layout/default"/>
    <dgm:cxn modelId="{0A284EAC-68AD-4A33-9EDB-D27825B400E3}" type="presParOf" srcId="{E93C27C8-B230-419F-8AB6-14FED966C0FE}" destId="{14E267F0-A3DF-4D03-891A-C17C6B7F7DB1}" srcOrd="9" destOrd="0" presId="urn:microsoft.com/office/officeart/2005/8/layout/default"/>
    <dgm:cxn modelId="{5C48D0D1-7BB8-4A53-8090-31ABCA25205A}" type="presParOf" srcId="{E93C27C8-B230-419F-8AB6-14FED966C0FE}" destId="{5D27517A-C67B-4D10-9430-B3C105827AA2}" srcOrd="10" destOrd="0" presId="urn:microsoft.com/office/officeart/2005/8/layout/default"/>
    <dgm:cxn modelId="{CBA6CE9F-BD8C-4C7F-BC6C-48362879922E}" type="presParOf" srcId="{E93C27C8-B230-419F-8AB6-14FED966C0FE}" destId="{F72FB2DA-B790-4E6D-AB5E-A0CB2CF0FAC8}" srcOrd="11" destOrd="0" presId="urn:microsoft.com/office/officeart/2005/8/layout/default"/>
    <dgm:cxn modelId="{A73692CE-0E5E-4672-ABD2-1A3635204E3A}" type="presParOf" srcId="{E93C27C8-B230-419F-8AB6-14FED966C0FE}" destId="{E369F76C-517A-46CE-8639-D6BBBBE5A15F}" srcOrd="12" destOrd="0" presId="urn:microsoft.com/office/officeart/2005/8/layout/default"/>
    <dgm:cxn modelId="{8902767A-45F2-4107-A62B-9D09D3908DBB}" type="presParOf" srcId="{E93C27C8-B230-419F-8AB6-14FED966C0FE}" destId="{4748020F-037E-4A8F-816E-5F29BB66978D}" srcOrd="13" destOrd="0" presId="urn:microsoft.com/office/officeart/2005/8/layout/default"/>
    <dgm:cxn modelId="{F5797668-8BB4-4172-8CF1-CD35C0610488}" type="presParOf" srcId="{E93C27C8-B230-419F-8AB6-14FED966C0FE}" destId="{9994F2AE-12CC-48A0-914F-FAEFB9C37BFF}"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7207CE-F4F8-48EC-BAE1-36363FCF30C0}">
      <dsp:nvSpPr>
        <dsp:cNvPr id="0" name=""/>
        <dsp:cNvSpPr/>
      </dsp:nvSpPr>
      <dsp:spPr>
        <a:xfrm>
          <a:off x="2239" y="202078"/>
          <a:ext cx="1776328" cy="1065796"/>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Path Averaged result (more representative)</a:t>
          </a:r>
        </a:p>
      </dsp:txBody>
      <dsp:txXfrm>
        <a:off x="2239" y="202078"/>
        <a:ext cx="1776328" cy="1065796"/>
      </dsp:txXfrm>
    </dsp:sp>
    <dsp:sp modelId="{F22AD50B-4E7B-42B6-9C8E-7627D1C883B1}">
      <dsp:nvSpPr>
        <dsp:cNvPr id="0" name=""/>
        <dsp:cNvSpPr/>
      </dsp:nvSpPr>
      <dsp:spPr>
        <a:xfrm>
          <a:off x="1956199" y="202078"/>
          <a:ext cx="1776328" cy="1065796"/>
        </a:xfrm>
        <a:prstGeom prst="rect">
          <a:avLst/>
        </a:prstGeom>
        <a:solidFill>
          <a:schemeClr val="accent2">
            <a:hueOff val="0"/>
            <a:satOff val="0"/>
            <a:lumOff val="-1569"/>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Completely Eye Safe (can operate in public areas)</a:t>
          </a:r>
        </a:p>
      </dsp:txBody>
      <dsp:txXfrm>
        <a:off x="1956199" y="202078"/>
        <a:ext cx="1776328" cy="1065796"/>
      </dsp:txXfrm>
    </dsp:sp>
    <dsp:sp modelId="{073DCF04-6D01-4462-BE01-E66ABFDECE8D}">
      <dsp:nvSpPr>
        <dsp:cNvPr id="0" name=""/>
        <dsp:cNvSpPr/>
      </dsp:nvSpPr>
      <dsp:spPr>
        <a:xfrm>
          <a:off x="3910160" y="202078"/>
          <a:ext cx="1776328" cy="1065796"/>
        </a:xfrm>
        <a:prstGeom prst="rect">
          <a:avLst/>
        </a:prstGeom>
        <a:solidFill>
          <a:schemeClr val="accent2">
            <a:hueOff val="0"/>
            <a:satOff val="0"/>
            <a:lumOff val="-3137"/>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Portable sets up on special mounts and tripods</a:t>
          </a:r>
        </a:p>
      </dsp:txBody>
      <dsp:txXfrm>
        <a:off x="3910160" y="202078"/>
        <a:ext cx="1776328" cy="1065796"/>
      </dsp:txXfrm>
    </dsp:sp>
    <dsp:sp modelId="{34ADD880-B3C4-4C96-87C9-DAAAB3F8C2EB}">
      <dsp:nvSpPr>
        <dsp:cNvPr id="0" name=""/>
        <dsp:cNvSpPr/>
      </dsp:nvSpPr>
      <dsp:spPr>
        <a:xfrm>
          <a:off x="5864121" y="202078"/>
          <a:ext cx="1776328" cy="1065796"/>
        </a:xfrm>
        <a:prstGeom prst="rect">
          <a:avLst/>
        </a:prstGeom>
        <a:solidFill>
          <a:schemeClr val="accent2">
            <a:hueOff val="0"/>
            <a:satOff val="0"/>
            <a:lumOff val="-4706"/>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Easy to set up  (hooks up to lap top)</a:t>
          </a:r>
        </a:p>
      </dsp:txBody>
      <dsp:txXfrm>
        <a:off x="5864121" y="202078"/>
        <a:ext cx="1776328" cy="1065796"/>
      </dsp:txXfrm>
    </dsp:sp>
    <dsp:sp modelId="{8C91E363-51E5-4E5B-946C-D8706F65A7A9}">
      <dsp:nvSpPr>
        <dsp:cNvPr id="0" name=""/>
        <dsp:cNvSpPr/>
      </dsp:nvSpPr>
      <dsp:spPr>
        <a:xfrm>
          <a:off x="2239" y="1445508"/>
          <a:ext cx="1776328" cy="1065796"/>
        </a:xfrm>
        <a:prstGeom prst="rect">
          <a:avLst/>
        </a:prstGeom>
        <a:solidFill>
          <a:schemeClr val="accent2">
            <a:hueOff val="0"/>
            <a:satOff val="0"/>
            <a:lumOff val="-6274"/>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Long-Range measurement (200 yards to 6 miles)</a:t>
          </a:r>
        </a:p>
      </dsp:txBody>
      <dsp:txXfrm>
        <a:off x="2239" y="1445508"/>
        <a:ext cx="1776328" cy="1065796"/>
      </dsp:txXfrm>
    </dsp:sp>
    <dsp:sp modelId="{5D27517A-C67B-4D10-9430-B3C105827AA2}">
      <dsp:nvSpPr>
        <dsp:cNvPr id="0" name=""/>
        <dsp:cNvSpPr/>
      </dsp:nvSpPr>
      <dsp:spPr>
        <a:xfrm>
          <a:off x="1956199" y="1445508"/>
          <a:ext cx="1776328" cy="1065796"/>
        </a:xfrm>
        <a:prstGeom prst="rect">
          <a:avLst/>
        </a:prstGeom>
        <a:solidFill>
          <a:schemeClr val="accent2">
            <a:hueOff val="0"/>
            <a:satOff val="0"/>
            <a:lumOff val="-7843"/>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Modbus RTU or simple ASCII delimited data format</a:t>
          </a:r>
        </a:p>
      </dsp:txBody>
      <dsp:txXfrm>
        <a:off x="1956199" y="1445508"/>
        <a:ext cx="1776328" cy="1065796"/>
      </dsp:txXfrm>
    </dsp:sp>
    <dsp:sp modelId="{E369F76C-517A-46CE-8639-D6BBBBE5A15F}">
      <dsp:nvSpPr>
        <dsp:cNvPr id="0" name=""/>
        <dsp:cNvSpPr/>
      </dsp:nvSpPr>
      <dsp:spPr>
        <a:xfrm>
          <a:off x="3910160" y="1445508"/>
          <a:ext cx="1776328" cy="1065796"/>
        </a:xfrm>
        <a:prstGeom prst="rect">
          <a:avLst/>
        </a:prstGeom>
        <a:solidFill>
          <a:schemeClr val="accent2">
            <a:hueOff val="0"/>
            <a:satOff val="0"/>
            <a:lumOff val="-9411"/>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Powered by AC or DC (car battery) supply</a:t>
          </a:r>
        </a:p>
      </dsp:txBody>
      <dsp:txXfrm>
        <a:off x="3910160" y="1445508"/>
        <a:ext cx="1776328" cy="1065796"/>
      </dsp:txXfrm>
    </dsp:sp>
    <dsp:sp modelId="{9994F2AE-12CC-48A0-914F-FAEFB9C37BFF}">
      <dsp:nvSpPr>
        <dsp:cNvPr id="0" name=""/>
        <dsp:cNvSpPr/>
      </dsp:nvSpPr>
      <dsp:spPr>
        <a:xfrm>
          <a:off x="5864121" y="1445508"/>
          <a:ext cx="1776328" cy="1065796"/>
        </a:xfrm>
        <a:prstGeom prst="rect">
          <a:avLst/>
        </a:prstGeom>
        <a:solidFill>
          <a:schemeClr val="accent2">
            <a:hueOff val="0"/>
            <a:satOff val="0"/>
            <a:lumOff val="-1098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Sensors can be placed in safe areas away from hazards</a:t>
          </a:r>
        </a:p>
      </dsp:txBody>
      <dsp:txXfrm>
        <a:off x="5864121" y="1445508"/>
        <a:ext cx="1776328" cy="106579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solidFill>
                  <a:schemeClr val="tx1"/>
                </a:solidFill>
                <a:latin typeface="Helvetica" pitchFamily="34" charset="0"/>
                <a:ea typeface="+mn-ea"/>
                <a:cs typeface="+mn-cs"/>
              </a:defRPr>
            </a:lvl1pPr>
          </a:lstStyle>
          <a:p>
            <a:pPr>
              <a:defRPr/>
            </a:pPr>
            <a:endParaRPr lang="en-US" altLang="en-US" dirty="0"/>
          </a:p>
        </p:txBody>
      </p:sp>
      <p:sp>
        <p:nvSpPr>
          <p:cNvPr id="3993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solidFill>
                  <a:schemeClr val="tx1"/>
                </a:solidFill>
                <a:latin typeface="Helvetica" pitchFamily="34" charset="0"/>
                <a:ea typeface="+mn-ea"/>
                <a:cs typeface="+mn-cs"/>
              </a:defRPr>
            </a:lvl1pPr>
          </a:lstStyle>
          <a:p>
            <a:pPr>
              <a:defRPr/>
            </a:pPr>
            <a:endParaRPr lang="en-US" altLang="en-US" dirty="0"/>
          </a:p>
        </p:txBody>
      </p:sp>
      <p:sp>
        <p:nvSpPr>
          <p:cNvPr id="3994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solidFill>
                  <a:schemeClr val="tx1"/>
                </a:solidFill>
                <a:latin typeface="Helvetica" pitchFamily="34" charset="0"/>
                <a:ea typeface="+mn-ea"/>
                <a:cs typeface="+mn-cs"/>
              </a:defRPr>
            </a:lvl1pPr>
          </a:lstStyle>
          <a:p>
            <a:pPr>
              <a:defRPr/>
            </a:pPr>
            <a:endParaRPr lang="en-US" altLang="en-US" dirty="0"/>
          </a:p>
        </p:txBody>
      </p:sp>
      <p:sp>
        <p:nvSpPr>
          <p:cNvPr id="3994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smtClean="0">
                <a:solidFill>
                  <a:schemeClr val="tx1"/>
                </a:solidFill>
              </a:defRPr>
            </a:lvl1pPr>
          </a:lstStyle>
          <a:p>
            <a:pPr>
              <a:defRPr/>
            </a:pPr>
            <a:fld id="{711B1BEF-1780-496B-A844-57C952520567}" type="slidenum">
              <a:rPr lang="en-US" altLang="en-US"/>
              <a:pPr>
                <a:defRPr/>
              </a:pPr>
              <a:t>‹#›</a:t>
            </a:fld>
            <a:endParaRPr lang="en-US" altLang="en-US" dirty="0"/>
          </a:p>
        </p:txBody>
      </p:sp>
    </p:spTree>
    <p:extLst>
      <p:ext uri="{BB962C8B-B14F-4D97-AF65-F5344CB8AC3E}">
        <p14:creationId xmlns:p14="http://schemas.microsoft.com/office/powerpoint/2010/main" val="276196306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solidFill>
                  <a:schemeClr val="tx1"/>
                </a:solidFill>
                <a:latin typeface="Helvetica" pitchFamily="34" charset="0"/>
                <a:ea typeface="+mn-ea"/>
                <a:cs typeface="+mn-cs"/>
              </a:defRPr>
            </a:lvl1pPr>
          </a:lstStyle>
          <a:p>
            <a:pPr>
              <a:defRPr/>
            </a:pPr>
            <a:endParaRPr lang="en-US" altLang="en-US" dirty="0"/>
          </a:p>
        </p:txBody>
      </p:sp>
      <p:sp>
        <p:nvSpPr>
          <p:cNvPr id="276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solidFill>
                  <a:schemeClr val="tx1"/>
                </a:solidFill>
                <a:latin typeface="Helvetica" pitchFamily="34" charset="0"/>
                <a:ea typeface="+mn-ea"/>
                <a:cs typeface="+mn-cs"/>
              </a:defRPr>
            </a:lvl1pPr>
          </a:lstStyle>
          <a:p>
            <a:pPr>
              <a:defRPr/>
            </a:pPr>
            <a:endParaRPr lang="en-US" altLang="en-US" dirty="0"/>
          </a:p>
        </p:txBody>
      </p:sp>
      <p:sp>
        <p:nvSpPr>
          <p:cNvPr id="3076"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765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2765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solidFill>
                  <a:schemeClr val="tx1"/>
                </a:solidFill>
                <a:latin typeface="Helvetica" pitchFamily="34" charset="0"/>
                <a:ea typeface="+mn-ea"/>
                <a:cs typeface="+mn-cs"/>
              </a:defRPr>
            </a:lvl1pPr>
          </a:lstStyle>
          <a:p>
            <a:pPr>
              <a:defRPr/>
            </a:pPr>
            <a:endParaRPr lang="en-US" altLang="en-US" dirty="0"/>
          </a:p>
        </p:txBody>
      </p:sp>
      <p:sp>
        <p:nvSpPr>
          <p:cNvPr id="2765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smtClean="0">
                <a:solidFill>
                  <a:schemeClr val="tx1"/>
                </a:solidFill>
              </a:defRPr>
            </a:lvl1pPr>
          </a:lstStyle>
          <a:p>
            <a:pPr>
              <a:defRPr/>
            </a:pPr>
            <a:fld id="{101380DF-2897-4972-8763-01E62247C5CC}" type="slidenum">
              <a:rPr lang="en-US" altLang="en-US"/>
              <a:pPr>
                <a:defRPr/>
              </a:pPr>
              <a:t>‹#›</a:t>
            </a:fld>
            <a:endParaRPr lang="en-US" altLang="en-US" dirty="0"/>
          </a:p>
        </p:txBody>
      </p:sp>
    </p:spTree>
    <p:extLst>
      <p:ext uri="{BB962C8B-B14F-4D97-AF65-F5344CB8AC3E}">
        <p14:creationId xmlns:p14="http://schemas.microsoft.com/office/powerpoint/2010/main" val="418720962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34" charset="0"/>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Helvetica" pitchFamily="34" charset="0"/>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Helvetica" pitchFamily="34" charset="0"/>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Helvetica" pitchFamily="34" charset="0"/>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Helvetica" pitchFamily="34" charset="0"/>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101380DF-2897-4972-8763-01E62247C5CC}" type="slidenum">
              <a:rPr lang="en-US" altLang="en-US" smtClean="0"/>
              <a:pPr>
                <a:defRPr/>
              </a:pPr>
              <a:t>1</a:t>
            </a:fld>
            <a:endParaRPr lang="en-US" altLang="en-US" dirty="0"/>
          </a:p>
        </p:txBody>
      </p:sp>
    </p:spTree>
    <p:extLst>
      <p:ext uri="{BB962C8B-B14F-4D97-AF65-F5344CB8AC3E}">
        <p14:creationId xmlns:p14="http://schemas.microsoft.com/office/powerpoint/2010/main" val="756841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101380DF-2897-4972-8763-01E62247C5CC}" type="slidenum">
              <a:rPr lang="en-US" altLang="en-US" smtClean="0"/>
              <a:pPr>
                <a:defRPr/>
              </a:pPr>
              <a:t>2</a:t>
            </a:fld>
            <a:endParaRPr lang="en-US" altLang="en-US" dirty="0"/>
          </a:p>
        </p:txBody>
      </p:sp>
    </p:spTree>
    <p:extLst>
      <p:ext uri="{BB962C8B-B14F-4D97-AF65-F5344CB8AC3E}">
        <p14:creationId xmlns:p14="http://schemas.microsoft.com/office/powerpoint/2010/main" val="30826717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101380DF-2897-4972-8763-01E62247C5CC}" type="slidenum">
              <a:rPr lang="en-US" altLang="en-US" smtClean="0"/>
              <a:pPr>
                <a:defRPr/>
              </a:pPr>
              <a:t>3</a:t>
            </a:fld>
            <a:endParaRPr lang="en-US" altLang="en-US" dirty="0"/>
          </a:p>
        </p:txBody>
      </p:sp>
    </p:spTree>
    <p:extLst>
      <p:ext uri="{BB962C8B-B14F-4D97-AF65-F5344CB8AC3E}">
        <p14:creationId xmlns:p14="http://schemas.microsoft.com/office/powerpoint/2010/main" val="3341338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101380DF-2897-4972-8763-01E62247C5CC}" type="slidenum">
              <a:rPr lang="en-US" altLang="en-US" smtClean="0"/>
              <a:pPr>
                <a:defRPr/>
              </a:pPr>
              <a:t>6</a:t>
            </a:fld>
            <a:endParaRPr lang="en-US" altLang="en-US" dirty="0"/>
          </a:p>
        </p:txBody>
      </p:sp>
    </p:spTree>
    <p:extLst>
      <p:ext uri="{BB962C8B-B14F-4D97-AF65-F5344CB8AC3E}">
        <p14:creationId xmlns:p14="http://schemas.microsoft.com/office/powerpoint/2010/main" val="21803986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D0BB2F44-57F6-43F6-AAA8-98D1523984FB}"/>
              </a:ext>
            </a:extLst>
          </p:cNvPr>
          <p:cNvSpPr>
            <a:spLocks noGrp="1" noRot="1" noChangeAspect="1" noChangeArrowheads="1" noTextEdit="1"/>
          </p:cNvSpPr>
          <p:nvPr>
            <p:ph type="sldImg"/>
          </p:nvPr>
        </p:nvSpPr>
        <p:spPr>
          <a:xfrm>
            <a:off x="381000" y="685800"/>
            <a:ext cx="6096000" cy="3429000"/>
          </a:xfrm>
          <a:ln/>
        </p:spPr>
      </p:sp>
      <p:sp>
        <p:nvSpPr>
          <p:cNvPr id="14339" name="Notes Placeholder 2">
            <a:extLst>
              <a:ext uri="{FF2B5EF4-FFF2-40B4-BE49-F238E27FC236}">
                <a16:creationId xmlns:a16="http://schemas.microsoft.com/office/drawing/2014/main" id="{CF7E93E9-492E-4D48-A8CB-E3988DEE4444}"/>
              </a:ext>
            </a:extLst>
          </p:cNvPr>
          <p:cNvSpPr>
            <a:spLocks noGrp="1" noChangeArrowheads="1"/>
          </p:cNvSpPr>
          <p:nvPr>
            <p:ph type="body" idx="1"/>
          </p:nvPr>
        </p:nvSpPr>
        <p:spPr>
          <a:noFill/>
        </p:spPr>
        <p:txBody>
          <a:bodyPr/>
          <a:lstStyle/>
          <a:p>
            <a:pPr>
              <a:buFontTx/>
              <a:buChar char="-"/>
            </a:pPr>
            <a:r>
              <a:rPr lang="en-US" altLang="en-US">
                <a:latin typeface="Arial" panose="020B0604020202020204" pitchFamily="34" charset="0"/>
              </a:rPr>
              <a:t>Scintillation is a general term; describes changes in apparent position or brightness of an object viewed thru the atmosphere.</a:t>
            </a:r>
          </a:p>
          <a:p>
            <a:pPr>
              <a:buFontTx/>
              <a:buChar char="-"/>
            </a:pPr>
            <a:r>
              <a:rPr lang="en-US" altLang="en-US">
                <a:latin typeface="Arial" panose="020B0604020202020204" pitchFamily="34" charset="0"/>
              </a:rPr>
              <a:t>Common example - twinkling of a star</a:t>
            </a:r>
          </a:p>
          <a:p>
            <a:pPr>
              <a:buFontTx/>
              <a:buChar char="-"/>
            </a:pPr>
            <a:r>
              <a:rPr lang="en-US" altLang="en-US">
                <a:latin typeface="Arial" panose="020B0604020202020204" pitchFamily="34" charset="0"/>
              </a:rPr>
              <a:t>Source: partially coherent LED whose diverging beam is passing thru thermal turbulence (hot &amp; cold pockets of air)</a:t>
            </a:r>
          </a:p>
          <a:p>
            <a:pPr>
              <a:buFontTx/>
              <a:buChar char="-"/>
            </a:pPr>
            <a:r>
              <a:rPr lang="en-US" altLang="en-US">
                <a:latin typeface="Arial" panose="020B0604020202020204" pitchFamily="34" charset="0"/>
              </a:rPr>
              <a:t>Before passing thru turbulence, the image would look like a nice round spot.</a:t>
            </a:r>
          </a:p>
          <a:p>
            <a:pPr>
              <a:buFontTx/>
              <a:buChar char="-"/>
            </a:pPr>
            <a:r>
              <a:rPr lang="en-US" altLang="en-US">
                <a:latin typeface="Arial" panose="020B0604020202020204" pitchFamily="34" charset="0"/>
              </a:rPr>
              <a:t>After passing thru turbulence, nice smooth plane wave becomes distorted - instead of a round uniform spot, it looks like this…</a:t>
            </a:r>
          </a:p>
          <a:p>
            <a:endParaRPr lang="en-US" altLang="en-US">
              <a:latin typeface="Times New Roman" panose="02020603050405020304" pitchFamily="18" charset="0"/>
            </a:endParaRPr>
          </a:p>
        </p:txBody>
      </p:sp>
      <p:sp>
        <p:nvSpPr>
          <p:cNvPr id="14340" name="Slide Number Placeholder 3">
            <a:extLst>
              <a:ext uri="{FF2B5EF4-FFF2-40B4-BE49-F238E27FC236}">
                <a16:creationId xmlns:a16="http://schemas.microsoft.com/office/drawing/2014/main" id="{02D6C7DD-6D82-444C-8E11-F6E94615CDC2}"/>
              </a:ext>
            </a:extLst>
          </p:cNvPr>
          <p:cNvSpPr>
            <a:spLocks noGrp="1"/>
          </p:cNvSpPr>
          <p:nvPr>
            <p:ph type="sldNum" sz="quarter" idx="5"/>
          </p:nvPr>
        </p:nvSpPr>
        <p:spPr>
          <a:noFill/>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AB13EF29-E2DF-454B-B5BA-68755DC22530}" type="slidenum">
              <a:rPr lang="en-US" altLang="en-US" smtClean="0">
                <a:latin typeface="Times New Roman" panose="02020603050405020304" pitchFamily="18" charset="0"/>
                <a:cs typeface="Arial" panose="020B0604020202020204" pitchFamily="34" charset="0"/>
              </a:rPr>
              <a:pPr fontAlgn="base">
                <a:spcBef>
                  <a:spcPct val="0"/>
                </a:spcBef>
                <a:spcAft>
                  <a:spcPct val="0"/>
                </a:spcAft>
              </a:pPr>
              <a:t>7</a:t>
            </a:fld>
            <a:endParaRPr lang="en-US" altLang="en-US">
              <a:latin typeface="Times New Roman" panose="02020603050405020304" pitchFamily="18" charset="0"/>
              <a:cs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F385D6B7-1400-4475-BDAF-7846592BDCC3}"/>
              </a:ext>
            </a:extLst>
          </p:cNvPr>
          <p:cNvSpPr>
            <a:spLocks noGrp="1" noRot="1" noChangeAspect="1" noChangeArrowheads="1" noTextEdit="1"/>
          </p:cNvSpPr>
          <p:nvPr>
            <p:ph type="sldImg"/>
          </p:nvPr>
        </p:nvSpPr>
        <p:spPr>
          <a:ln/>
        </p:spPr>
      </p:sp>
      <p:sp>
        <p:nvSpPr>
          <p:cNvPr id="16387" name="Notes Placeholder 2">
            <a:extLst>
              <a:ext uri="{FF2B5EF4-FFF2-40B4-BE49-F238E27FC236}">
                <a16:creationId xmlns:a16="http://schemas.microsoft.com/office/drawing/2014/main" id="{E83F431B-5DC3-4C3B-8D39-53D2FED9492A}"/>
              </a:ext>
            </a:extLst>
          </p:cNvPr>
          <p:cNvSpPr>
            <a:spLocks noGrp="1" noChangeArrowheads="1"/>
          </p:cNvSpPr>
          <p:nvPr>
            <p:ph type="body" idx="1"/>
          </p:nvPr>
        </p:nvSpPr>
        <p:spPr>
          <a:noFill/>
        </p:spPr>
        <p:txBody>
          <a:bodyPr/>
          <a:lstStyle/>
          <a:p>
            <a:endParaRPr lang="en-US" altLang="en-US">
              <a:latin typeface="Times New Roman" panose="02020603050405020304" pitchFamily="18" charset="0"/>
            </a:endParaRPr>
          </a:p>
        </p:txBody>
      </p:sp>
      <p:sp>
        <p:nvSpPr>
          <p:cNvPr id="16388" name="Slide Number Placeholder 3">
            <a:extLst>
              <a:ext uri="{FF2B5EF4-FFF2-40B4-BE49-F238E27FC236}">
                <a16:creationId xmlns:a16="http://schemas.microsoft.com/office/drawing/2014/main" id="{3F0318AC-0ADD-431C-A58B-1DFDA1836050}"/>
              </a:ext>
            </a:extLst>
          </p:cNvPr>
          <p:cNvSpPr>
            <a:spLocks noGrp="1"/>
          </p:cNvSpPr>
          <p:nvPr>
            <p:ph type="sldNum" sz="quarter" idx="5"/>
          </p:nvPr>
        </p:nvSpPr>
        <p:spPr>
          <a:noFill/>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7095C983-656F-4365-97DD-4B49863AD532}" type="slidenum">
              <a:rPr lang="en-US" altLang="en-US" smtClean="0">
                <a:latin typeface="Times New Roman" panose="02020603050405020304" pitchFamily="18" charset="0"/>
                <a:cs typeface="Arial" panose="020B0604020202020204" pitchFamily="34" charset="0"/>
              </a:rPr>
              <a:pPr fontAlgn="base">
                <a:spcBef>
                  <a:spcPct val="0"/>
                </a:spcBef>
                <a:spcAft>
                  <a:spcPct val="0"/>
                </a:spcAft>
              </a:pPr>
              <a:t>8</a:t>
            </a:fld>
            <a:endParaRPr lang="en-US" altLang="en-US">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0728355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pPr>
            <a:r>
              <a:rPr lang="en-US" altLang="en-US" dirty="0">
                <a:solidFill>
                  <a:srgbClr val="000000"/>
                </a:solidFill>
                <a:latin typeface="Arial" panose="020B0604020202020204" pitchFamily="34" charset="0"/>
              </a:rPr>
              <a:t>Refractive index differences in the air flow cause shadows in the detector signals. </a:t>
            </a:r>
          </a:p>
          <a:p>
            <a:pPr>
              <a:buFontTx/>
              <a:buChar char="-"/>
            </a:pPr>
            <a:r>
              <a:rPr lang="en-US" altLang="en-US" dirty="0">
                <a:solidFill>
                  <a:srgbClr val="000000"/>
                </a:solidFill>
                <a:latin typeface="Arial" panose="020B0604020202020204" pitchFamily="34" charset="0"/>
              </a:rPr>
              <a:t>These light and dark patterns create a waveform shape or signature. This is the actual signal detected by the sensor.  </a:t>
            </a:r>
          </a:p>
          <a:p>
            <a:pPr>
              <a:buFontTx/>
              <a:buChar char="-"/>
            </a:pPr>
            <a:r>
              <a:rPr lang="en-US" altLang="en-US" dirty="0">
                <a:solidFill>
                  <a:srgbClr val="000000"/>
                </a:solidFill>
                <a:latin typeface="Arial" panose="020B0604020202020204" pitchFamily="34" charset="0"/>
              </a:rPr>
              <a:t>Through a statistical correlation algorithm we measure the time it takes for the signature to travel from the first detector (A) to the second (B).</a:t>
            </a:r>
            <a:endParaRPr lang="en-CA" altLang="en-US" dirty="0">
              <a:solidFill>
                <a:srgbClr val="000000"/>
              </a:solidFill>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101380DF-2897-4972-8763-01E62247C5CC}" type="slidenum">
              <a:rPr lang="en-US" altLang="en-US" smtClean="0"/>
              <a:pPr>
                <a:defRPr/>
              </a:pPr>
              <a:t>9</a:t>
            </a:fld>
            <a:endParaRPr lang="en-US" altLang="en-US" dirty="0"/>
          </a:p>
        </p:txBody>
      </p:sp>
    </p:spTree>
    <p:extLst>
      <p:ext uri="{BB962C8B-B14F-4D97-AF65-F5344CB8AC3E}">
        <p14:creationId xmlns:p14="http://schemas.microsoft.com/office/powerpoint/2010/main" val="42230490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892F2C2D-D538-4579-B8F4-A8207E658CB0}"/>
              </a:ext>
            </a:extLst>
          </p:cNvPr>
          <p:cNvSpPr>
            <a:spLocks noGrp="1" noRot="1" noChangeAspect="1" noChangeArrowheads="1" noTextEdit="1"/>
          </p:cNvSpPr>
          <p:nvPr>
            <p:ph type="sldImg"/>
          </p:nvPr>
        </p:nvSpPr>
        <p:spPr>
          <a:ln/>
        </p:spPr>
      </p:sp>
      <p:sp>
        <p:nvSpPr>
          <p:cNvPr id="20483" name="Notes Placeholder 2">
            <a:extLst>
              <a:ext uri="{FF2B5EF4-FFF2-40B4-BE49-F238E27FC236}">
                <a16:creationId xmlns:a16="http://schemas.microsoft.com/office/drawing/2014/main" id="{C1D3EDE4-7CEA-4E29-B505-2628BE1BDDF0}"/>
              </a:ext>
            </a:extLst>
          </p:cNvPr>
          <p:cNvSpPr>
            <a:spLocks noGrp="1" noChangeArrowheads="1"/>
          </p:cNvSpPr>
          <p:nvPr>
            <p:ph type="body" idx="1"/>
          </p:nvPr>
        </p:nvSpPr>
        <p:spPr>
          <a:noFill/>
        </p:spPr>
        <p:txBody>
          <a:bodyPr/>
          <a:lstStyle/>
          <a:p>
            <a:endParaRPr lang="en-US" altLang="en-US">
              <a:latin typeface="Times New Roman" panose="02020603050405020304" pitchFamily="18" charset="0"/>
            </a:endParaRPr>
          </a:p>
        </p:txBody>
      </p:sp>
      <p:sp>
        <p:nvSpPr>
          <p:cNvPr id="20484" name="Slide Number Placeholder 3">
            <a:extLst>
              <a:ext uri="{FF2B5EF4-FFF2-40B4-BE49-F238E27FC236}">
                <a16:creationId xmlns:a16="http://schemas.microsoft.com/office/drawing/2014/main" id="{B9220FD3-51EE-4165-8683-85204F3BDE4B}"/>
              </a:ext>
            </a:extLst>
          </p:cNvPr>
          <p:cNvSpPr>
            <a:spLocks noGrp="1"/>
          </p:cNvSpPr>
          <p:nvPr>
            <p:ph type="sldNum" sz="quarter" idx="5"/>
          </p:nvPr>
        </p:nvSpPr>
        <p:spPr>
          <a:noFill/>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F1E4DEB0-F15A-434C-B46F-E7CF419AF1E9}" type="slidenum">
              <a:rPr lang="en-US" altLang="en-US" smtClean="0">
                <a:latin typeface="Times New Roman" panose="02020603050405020304" pitchFamily="18" charset="0"/>
                <a:cs typeface="Arial" panose="020B0604020202020204" pitchFamily="34" charset="0"/>
              </a:rPr>
              <a:pPr fontAlgn="base">
                <a:spcBef>
                  <a:spcPct val="0"/>
                </a:spcBef>
                <a:spcAft>
                  <a:spcPct val="0"/>
                </a:spcAft>
              </a:pPr>
              <a:t>10</a:t>
            </a:fld>
            <a:endParaRPr lang="en-US" altLang="en-US">
              <a:latin typeface="Times New Roman" panose="02020603050405020304" pitchFamily="18" charset="0"/>
              <a:cs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101380DF-2897-4972-8763-01E62247C5CC}" type="slidenum">
              <a:rPr lang="en-US" altLang="en-US" smtClean="0"/>
              <a:pPr>
                <a:defRPr/>
              </a:pPr>
              <a:t>11</a:t>
            </a:fld>
            <a:endParaRPr lang="en-US" altLang="en-US" dirty="0"/>
          </a:p>
        </p:txBody>
      </p:sp>
    </p:spTree>
    <p:extLst>
      <p:ext uri="{BB962C8B-B14F-4D97-AF65-F5344CB8AC3E}">
        <p14:creationId xmlns:p14="http://schemas.microsoft.com/office/powerpoint/2010/main" val="17543299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38BFBC65-CA2B-4CC0-A82E-A5604CF922A2}"/>
              </a:ext>
            </a:extLst>
          </p:cNvPr>
          <p:cNvSpPr>
            <a:spLocks noGrp="1" noRot="1" noChangeAspect="1" noChangeArrowheads="1" noTextEdit="1"/>
          </p:cNvSpPr>
          <p:nvPr>
            <p:ph type="sldImg"/>
          </p:nvPr>
        </p:nvSpPr>
        <p:spPr>
          <a:ln/>
        </p:spPr>
      </p:sp>
      <p:sp>
        <p:nvSpPr>
          <p:cNvPr id="32771" name="Notes Placeholder 2">
            <a:extLst>
              <a:ext uri="{FF2B5EF4-FFF2-40B4-BE49-F238E27FC236}">
                <a16:creationId xmlns:a16="http://schemas.microsoft.com/office/drawing/2014/main" id="{65B93715-10FD-4128-960F-A6FB417C9372}"/>
              </a:ext>
            </a:extLst>
          </p:cNvPr>
          <p:cNvSpPr>
            <a:spLocks noGrp="1" noChangeArrowheads="1"/>
          </p:cNvSpPr>
          <p:nvPr>
            <p:ph type="body" idx="1"/>
          </p:nvPr>
        </p:nvSpPr>
        <p:spPr>
          <a:noFill/>
        </p:spPr>
        <p:txBody>
          <a:bodyPr/>
          <a:lstStyle/>
          <a:p>
            <a:endParaRPr lang="en-US" altLang="en-US">
              <a:latin typeface="Times New Roman" panose="02020603050405020304" pitchFamily="18" charset="0"/>
            </a:endParaRPr>
          </a:p>
        </p:txBody>
      </p:sp>
      <p:sp>
        <p:nvSpPr>
          <p:cNvPr id="32772" name="Slide Number Placeholder 3">
            <a:extLst>
              <a:ext uri="{FF2B5EF4-FFF2-40B4-BE49-F238E27FC236}">
                <a16:creationId xmlns:a16="http://schemas.microsoft.com/office/drawing/2014/main" id="{06BC4509-5FEE-4F70-81AF-99F25794FCB0}"/>
              </a:ext>
            </a:extLst>
          </p:cNvPr>
          <p:cNvSpPr>
            <a:spLocks noGrp="1"/>
          </p:cNvSpPr>
          <p:nvPr>
            <p:ph type="sldNum" sz="quarter" idx="5"/>
          </p:nvPr>
        </p:nvSpPr>
        <p:spPr>
          <a:noFill/>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6F28E15C-E870-4868-8D07-50D0909ECE79}" type="slidenum">
              <a:rPr lang="en-US" altLang="en-US" smtClean="0">
                <a:latin typeface="Times New Roman" panose="02020603050405020304" pitchFamily="18" charset="0"/>
                <a:cs typeface="Arial" panose="020B0604020202020204" pitchFamily="34" charset="0"/>
              </a:rPr>
              <a:pPr fontAlgn="base">
                <a:spcBef>
                  <a:spcPct val="0"/>
                </a:spcBef>
                <a:spcAft>
                  <a:spcPct val="0"/>
                </a:spcAft>
              </a:pPr>
              <a:t>12</a:t>
            </a:fld>
            <a:endParaRPr lang="en-US" altLang="en-US">
              <a:latin typeface="Times New Roman" panose="02020603050405020304" pitchFamily="18" charset="0"/>
              <a:cs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CCAE0F8D-C1C8-4149-AA3A-3422483B055F}"/>
              </a:ext>
            </a:extLst>
          </p:cNvPr>
          <p:cNvSpPr>
            <a:spLocks noGrp="1" noRot="1" noChangeAspect="1" noChangeArrowheads="1" noTextEdit="1"/>
          </p:cNvSpPr>
          <p:nvPr>
            <p:ph type="sldImg"/>
          </p:nvPr>
        </p:nvSpPr>
        <p:spPr>
          <a:ln/>
        </p:spPr>
      </p:sp>
      <p:sp>
        <p:nvSpPr>
          <p:cNvPr id="34819" name="Notes Placeholder 2">
            <a:extLst>
              <a:ext uri="{FF2B5EF4-FFF2-40B4-BE49-F238E27FC236}">
                <a16:creationId xmlns:a16="http://schemas.microsoft.com/office/drawing/2014/main" id="{78CD4FCA-B201-420F-BCA6-9492AE5685EC}"/>
              </a:ext>
            </a:extLst>
          </p:cNvPr>
          <p:cNvSpPr>
            <a:spLocks noGrp="1" noChangeArrowheads="1"/>
          </p:cNvSpPr>
          <p:nvPr>
            <p:ph type="body" idx="1"/>
          </p:nvPr>
        </p:nvSpPr>
        <p:spPr>
          <a:noFill/>
        </p:spPr>
        <p:txBody>
          <a:bodyPr/>
          <a:lstStyle/>
          <a:p>
            <a:r>
              <a:rPr lang="en-US" altLang="en-US" dirty="0">
                <a:latin typeface="Times New Roman" panose="02020603050405020304" pitchFamily="18" charset="0"/>
              </a:rPr>
              <a:t>Data in this slide shows a comparison of one LOA with 10 Anemometers along the optical path.</a:t>
            </a:r>
          </a:p>
        </p:txBody>
      </p:sp>
      <p:sp>
        <p:nvSpPr>
          <p:cNvPr id="34820" name="Slide Number Placeholder 3">
            <a:extLst>
              <a:ext uri="{FF2B5EF4-FFF2-40B4-BE49-F238E27FC236}">
                <a16:creationId xmlns:a16="http://schemas.microsoft.com/office/drawing/2014/main" id="{8D2725F9-946D-4D38-9E9C-18C63F7704F6}"/>
              </a:ext>
            </a:extLst>
          </p:cNvPr>
          <p:cNvSpPr>
            <a:spLocks noGrp="1"/>
          </p:cNvSpPr>
          <p:nvPr>
            <p:ph type="sldNum" sz="quarter" idx="5"/>
          </p:nvPr>
        </p:nvSpPr>
        <p:spPr>
          <a:noFill/>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D590CC59-C2B5-4262-8C91-1C79EE5362BA}" type="slidenum">
              <a:rPr lang="en-US" altLang="en-US" smtClean="0">
                <a:latin typeface="Times New Roman" panose="02020603050405020304" pitchFamily="18" charset="0"/>
                <a:cs typeface="Arial" panose="020B0604020202020204" pitchFamily="34" charset="0"/>
              </a:rPr>
              <a:pPr fontAlgn="base">
                <a:spcBef>
                  <a:spcPct val="0"/>
                </a:spcBef>
                <a:spcAft>
                  <a:spcPct val="0"/>
                </a:spcAft>
              </a:pPr>
              <a:t>17</a:t>
            </a:fld>
            <a:endParaRPr lang="en-US" altLang="en-US">
              <a:latin typeface="Times New Roman" panose="02020603050405020304" pitchFamily="18" charset="0"/>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3 People and 3 Brands">
    <p:spTree>
      <p:nvGrpSpPr>
        <p:cNvPr id="1" name=""/>
        <p:cNvGrpSpPr/>
        <p:nvPr/>
      </p:nvGrpSpPr>
      <p:grpSpPr>
        <a:xfrm>
          <a:off x="0" y="0"/>
          <a:ext cx="0" cy="0"/>
          <a:chOff x="0" y="0"/>
          <a:chExt cx="0" cy="0"/>
        </a:xfrm>
      </p:grpSpPr>
      <p:sp>
        <p:nvSpPr>
          <p:cNvPr id="9" name="Title 3"/>
          <p:cNvSpPr>
            <a:spLocks noGrp="1"/>
          </p:cNvSpPr>
          <p:nvPr>
            <p:ph type="title" hasCustomPrompt="1"/>
          </p:nvPr>
        </p:nvSpPr>
        <p:spPr bwMode="auto">
          <a:xfrm>
            <a:off x="457200" y="819150"/>
            <a:ext cx="8229600" cy="9715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algn="l">
              <a:defRPr sz="4000" b="1" baseline="0">
                <a:solidFill>
                  <a:srgbClr val="ACD027"/>
                </a:solidFill>
              </a:defRPr>
            </a:lvl1pPr>
          </a:lstStyle>
          <a:p>
            <a:r>
              <a:rPr lang="en-US" altLang="en-US" dirty="0">
                <a:latin typeface="Arial" panose="020B0604020202020204" pitchFamily="34" charset="0"/>
                <a:cs typeface="Arial" panose="020B0604020202020204" pitchFamily="34" charset="0"/>
              </a:rPr>
              <a:t>Your Presentation Name </a:t>
            </a: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(2 lines if necessary)</a:t>
            </a:r>
          </a:p>
        </p:txBody>
      </p:sp>
      <p:sp>
        <p:nvSpPr>
          <p:cNvPr id="4" name="Content Placeholder 1"/>
          <p:cNvSpPr>
            <a:spLocks noGrp="1"/>
          </p:cNvSpPr>
          <p:nvPr>
            <p:ph idx="1" hasCustomPrompt="1"/>
          </p:nvPr>
        </p:nvSpPr>
        <p:spPr>
          <a:xfrm>
            <a:off x="1600200" y="2266950"/>
            <a:ext cx="2819400" cy="1371600"/>
          </a:xfrm>
          <a:prstGeom prst="rect">
            <a:avLst/>
          </a:prstGeom>
        </p:spPr>
        <p:txBody>
          <a:bodyPr/>
          <a:lstStyle>
            <a:lvl1pPr marL="0" indent="0">
              <a:buNone/>
              <a:defRPr sz="1400" baseline="0">
                <a:solidFill>
                  <a:schemeClr val="bg1"/>
                </a:solidFill>
                <a:latin typeface="Arial Rounded MT Bold" charset="0"/>
                <a:ea typeface="Arial Rounded MT Bold" charset="0"/>
                <a:cs typeface="Arial Rounded MT Bold" charset="0"/>
              </a:defRPr>
            </a:lvl1pPr>
          </a:lstStyle>
          <a:p>
            <a:r>
              <a:rPr lang="en-US" sz="1400" dirty="0">
                <a:latin typeface="Arial Rounded MT Bold" charset="0"/>
                <a:ea typeface="Arial Rounded MT Bold" charset="0"/>
                <a:cs typeface="Arial Rounded MT Bold" charset="0"/>
              </a:rPr>
              <a:t>Click to add text</a:t>
            </a:r>
            <a:endParaRPr lang="en-US" dirty="0"/>
          </a:p>
        </p:txBody>
      </p:sp>
      <p:sp>
        <p:nvSpPr>
          <p:cNvPr id="5" name="Content Placeholder 1"/>
          <p:cNvSpPr>
            <a:spLocks noGrp="1"/>
          </p:cNvSpPr>
          <p:nvPr>
            <p:ph idx="10" hasCustomPrompt="1"/>
          </p:nvPr>
        </p:nvSpPr>
        <p:spPr>
          <a:xfrm>
            <a:off x="6172200" y="2266950"/>
            <a:ext cx="2819400" cy="1371600"/>
          </a:xfrm>
          <a:prstGeom prst="rect">
            <a:avLst/>
          </a:prstGeom>
        </p:spPr>
        <p:txBody>
          <a:bodyPr/>
          <a:lstStyle>
            <a:lvl1pPr marL="0" indent="0">
              <a:buNone/>
              <a:defRPr sz="1400" baseline="0">
                <a:solidFill>
                  <a:schemeClr val="bg1"/>
                </a:solidFill>
                <a:latin typeface="Arial Rounded MT Bold" charset="0"/>
                <a:ea typeface="Arial Rounded MT Bold" charset="0"/>
                <a:cs typeface="Arial Rounded MT Bold" charset="0"/>
              </a:defRPr>
            </a:lvl1pPr>
          </a:lstStyle>
          <a:p>
            <a:r>
              <a:rPr lang="en-US" sz="1400" dirty="0">
                <a:latin typeface="Arial Rounded MT Bold" charset="0"/>
                <a:ea typeface="Arial Rounded MT Bold" charset="0"/>
                <a:cs typeface="Arial Rounded MT Bold" charset="0"/>
              </a:rPr>
              <a:t>Click to add text</a:t>
            </a:r>
            <a:endParaRPr lang="en-US" dirty="0"/>
          </a:p>
        </p:txBody>
      </p:sp>
    </p:spTree>
    <p:extLst>
      <p:ext uri="{BB962C8B-B14F-4D97-AF65-F5344CB8AC3E}">
        <p14:creationId xmlns:p14="http://schemas.microsoft.com/office/powerpoint/2010/main" val="1663181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Normal Content Slide">
    <p:spTree>
      <p:nvGrpSpPr>
        <p:cNvPr id="1" name=""/>
        <p:cNvGrpSpPr/>
        <p:nvPr/>
      </p:nvGrpSpPr>
      <p:grpSpPr>
        <a:xfrm>
          <a:off x="0" y="0"/>
          <a:ext cx="0" cy="0"/>
          <a:chOff x="0" y="0"/>
          <a:chExt cx="0" cy="0"/>
        </a:xfrm>
      </p:grpSpPr>
      <p:sp>
        <p:nvSpPr>
          <p:cNvPr id="8" name="Title 1"/>
          <p:cNvSpPr>
            <a:spLocks noGrp="1"/>
          </p:cNvSpPr>
          <p:nvPr>
            <p:ph type="title"/>
          </p:nvPr>
        </p:nvSpPr>
        <p:spPr>
          <a:xfrm>
            <a:off x="381000" y="133350"/>
            <a:ext cx="8229600" cy="685800"/>
          </a:xfrm>
          <a:prstGeom prst="rect">
            <a:avLst/>
          </a:prstGeom>
        </p:spPr>
        <p:txBody>
          <a:bodyPr vert="horz" anchor="ctr"/>
          <a:lstStyle>
            <a:lvl1pPr algn="l">
              <a:lnSpc>
                <a:spcPts val="3200"/>
              </a:lnSpc>
              <a:defRPr sz="3000" b="1">
                <a:solidFill>
                  <a:srgbClr val="ACD027"/>
                </a:solidFill>
                <a:latin typeface="Arial"/>
                <a:cs typeface="Arial"/>
              </a:defRPr>
            </a:lvl1pPr>
          </a:lstStyle>
          <a:p>
            <a:r>
              <a:rPr lang="en-US" dirty="0"/>
              <a:t>Click to edit Master title style</a:t>
            </a:r>
          </a:p>
        </p:txBody>
      </p:sp>
      <p:sp>
        <p:nvSpPr>
          <p:cNvPr id="9" name="Content Placeholder 2"/>
          <p:cNvSpPr>
            <a:spLocks noGrp="1"/>
          </p:cNvSpPr>
          <p:nvPr>
            <p:ph idx="1"/>
          </p:nvPr>
        </p:nvSpPr>
        <p:spPr>
          <a:xfrm>
            <a:off x="457200" y="895350"/>
            <a:ext cx="8229600" cy="3333750"/>
          </a:xfrm>
          <a:prstGeom prst="rect">
            <a:avLst/>
          </a:prstGeom>
        </p:spPr>
        <p:txBody>
          <a:bodyPr vert="horz"/>
          <a:lstStyle>
            <a:lvl1pPr marL="0" indent="0">
              <a:spcAft>
                <a:spcPts val="450"/>
              </a:spcAft>
              <a:buFontTx/>
              <a:buNone/>
              <a:defRPr sz="2000">
                <a:solidFill>
                  <a:schemeClr val="bg1"/>
                </a:solidFill>
                <a:latin typeface="Arial"/>
                <a:cs typeface="Arial"/>
              </a:defRPr>
            </a:lvl1pPr>
            <a:lvl2pPr marL="473869" indent="-303610">
              <a:spcBef>
                <a:spcPts val="846"/>
              </a:spcBef>
              <a:spcAft>
                <a:spcPts val="450"/>
              </a:spcAft>
              <a:buClr>
                <a:srgbClr val="008CC1"/>
              </a:buClr>
              <a:buSzPct val="180000"/>
              <a:buFont typeface="Arial" charset="0"/>
              <a:buChar char="•"/>
              <a:defRPr sz="1800" baseline="0">
                <a:solidFill>
                  <a:schemeClr val="accent6"/>
                </a:solidFill>
                <a:latin typeface="Arial"/>
                <a:cs typeface="Arial"/>
              </a:defRPr>
            </a:lvl2pPr>
            <a:lvl3pPr marL="728663" indent="-213122">
              <a:spcBef>
                <a:spcPts val="450"/>
              </a:spcBef>
              <a:spcAft>
                <a:spcPts val="450"/>
              </a:spcAft>
              <a:buClr>
                <a:srgbClr val="008CC1"/>
              </a:buClr>
              <a:buSzPct val="170000"/>
              <a:buFont typeface="Arial" charset="0"/>
              <a:buChar char="•"/>
              <a:defRPr sz="1600" baseline="0">
                <a:solidFill>
                  <a:schemeClr val="accent6"/>
                </a:solidFill>
                <a:latin typeface="Arial"/>
                <a:cs typeface="Arial"/>
              </a:defRPr>
            </a:lvl3pPr>
            <a:lvl4pPr marL="1032272" indent="-253604">
              <a:spcBef>
                <a:spcPts val="450"/>
              </a:spcBef>
              <a:spcAft>
                <a:spcPts val="450"/>
              </a:spcAft>
              <a:buClr>
                <a:srgbClr val="008CC1"/>
              </a:buClr>
              <a:buSzPct val="150000"/>
              <a:buFont typeface="Arial" charset="0"/>
              <a:buChar char="•"/>
              <a:defRPr sz="1400" i="0" baseline="0">
                <a:solidFill>
                  <a:schemeClr val="accent6"/>
                </a:solidFill>
                <a:latin typeface="Arial"/>
                <a:cs typeface="Arial"/>
              </a:defRPr>
            </a:lvl4pPr>
            <a:lvl5pPr>
              <a:buClr>
                <a:srgbClr val="ACD027"/>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Content Placeholder 2"/>
          <p:cNvSpPr>
            <a:spLocks noGrp="1"/>
          </p:cNvSpPr>
          <p:nvPr>
            <p:ph idx="10"/>
          </p:nvPr>
        </p:nvSpPr>
        <p:spPr>
          <a:xfrm>
            <a:off x="3814281" y="4324350"/>
            <a:ext cx="4876800" cy="381000"/>
          </a:xfrm>
          <a:prstGeom prst="rect">
            <a:avLst/>
          </a:prstGeom>
        </p:spPr>
        <p:txBody>
          <a:bodyPr vert="horz" anchor="ctr"/>
          <a:lstStyle>
            <a:lvl1pPr marL="0" indent="0">
              <a:lnSpc>
                <a:spcPct val="70000"/>
              </a:lnSpc>
              <a:spcAft>
                <a:spcPts val="450"/>
              </a:spcAft>
              <a:buFontTx/>
              <a:buNone/>
              <a:defRPr sz="1100" b="1">
                <a:solidFill>
                  <a:srgbClr val="ACD027"/>
                </a:solidFill>
                <a:latin typeface="Arial"/>
                <a:cs typeface="Arial"/>
              </a:defRPr>
            </a:lvl1pPr>
            <a:lvl2pPr marL="473869" indent="-303610">
              <a:spcBef>
                <a:spcPts val="846"/>
              </a:spcBef>
              <a:spcAft>
                <a:spcPts val="450"/>
              </a:spcAft>
              <a:buClr>
                <a:srgbClr val="008CC1"/>
              </a:buClr>
              <a:buSzPct val="180000"/>
              <a:buFont typeface="Arial" charset="0"/>
              <a:buChar char="•"/>
              <a:defRPr sz="1800">
                <a:solidFill>
                  <a:schemeClr val="bg1"/>
                </a:solidFill>
                <a:latin typeface="Arial"/>
                <a:cs typeface="Arial"/>
              </a:defRPr>
            </a:lvl2pPr>
            <a:lvl3pPr marL="728663" indent="-213122">
              <a:spcBef>
                <a:spcPts val="450"/>
              </a:spcBef>
              <a:spcAft>
                <a:spcPts val="450"/>
              </a:spcAft>
              <a:buClr>
                <a:srgbClr val="008CC1"/>
              </a:buClr>
              <a:buSzPct val="170000"/>
              <a:buFont typeface="Arial" charset="0"/>
              <a:buChar char="•"/>
              <a:defRPr sz="1600">
                <a:solidFill>
                  <a:schemeClr val="bg1"/>
                </a:solidFill>
                <a:latin typeface="Arial"/>
                <a:cs typeface="Arial"/>
              </a:defRPr>
            </a:lvl3pPr>
            <a:lvl4pPr marL="1032272" indent="-253604">
              <a:spcBef>
                <a:spcPts val="450"/>
              </a:spcBef>
              <a:spcAft>
                <a:spcPts val="450"/>
              </a:spcAft>
              <a:buClr>
                <a:srgbClr val="008CC1"/>
              </a:buClr>
              <a:buSzPct val="150000"/>
              <a:buFont typeface="Arial" charset="0"/>
              <a:buChar char="•"/>
              <a:defRPr sz="1400" i="0">
                <a:solidFill>
                  <a:schemeClr val="bg1"/>
                </a:solidFill>
                <a:latin typeface="Arial"/>
                <a:cs typeface="Arial"/>
              </a:defRPr>
            </a:lvl4pPr>
            <a:lvl5pPr>
              <a:buClr>
                <a:srgbClr val="ACD027"/>
              </a:buClr>
              <a:defRPr/>
            </a:lvl5pPr>
          </a:lstStyle>
          <a:p>
            <a:pPr lvl="0"/>
            <a:r>
              <a:rPr lang="en-US" dirty="0"/>
              <a:t>Click to edit Master text style</a:t>
            </a:r>
          </a:p>
        </p:txBody>
      </p:sp>
    </p:spTree>
    <p:extLst>
      <p:ext uri="{BB962C8B-B14F-4D97-AF65-F5344CB8AC3E}">
        <p14:creationId xmlns:p14="http://schemas.microsoft.com/office/powerpoint/2010/main" val="428941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Normal Content Slide - Continued">
    <p:spTree>
      <p:nvGrpSpPr>
        <p:cNvPr id="1" name=""/>
        <p:cNvGrpSpPr/>
        <p:nvPr/>
      </p:nvGrpSpPr>
      <p:grpSpPr>
        <a:xfrm>
          <a:off x="0" y="0"/>
          <a:ext cx="0" cy="0"/>
          <a:chOff x="0" y="0"/>
          <a:chExt cx="0" cy="0"/>
        </a:xfrm>
      </p:grpSpPr>
      <p:sp>
        <p:nvSpPr>
          <p:cNvPr id="6" name="Title 1"/>
          <p:cNvSpPr>
            <a:spLocks noGrp="1"/>
          </p:cNvSpPr>
          <p:nvPr>
            <p:ph type="title"/>
          </p:nvPr>
        </p:nvSpPr>
        <p:spPr>
          <a:xfrm>
            <a:off x="381000" y="133350"/>
            <a:ext cx="8229600" cy="685800"/>
          </a:xfrm>
          <a:prstGeom prst="rect">
            <a:avLst/>
          </a:prstGeom>
        </p:spPr>
        <p:txBody>
          <a:bodyPr vert="horz" anchor="ctr"/>
          <a:lstStyle>
            <a:lvl1pPr algn="l">
              <a:lnSpc>
                <a:spcPts val="3200"/>
              </a:lnSpc>
              <a:defRPr sz="3000" b="1">
                <a:solidFill>
                  <a:srgbClr val="ACD027"/>
                </a:solidFill>
                <a:latin typeface="Arial"/>
                <a:cs typeface="Arial"/>
              </a:defRPr>
            </a:lvl1pPr>
          </a:lstStyle>
          <a:p>
            <a:r>
              <a:rPr lang="en-US" dirty="0"/>
              <a:t>Click to edit Master title style</a:t>
            </a:r>
          </a:p>
        </p:txBody>
      </p:sp>
      <p:sp>
        <p:nvSpPr>
          <p:cNvPr id="7" name="Content Placeholder 2"/>
          <p:cNvSpPr>
            <a:spLocks noGrp="1"/>
          </p:cNvSpPr>
          <p:nvPr>
            <p:ph idx="1"/>
          </p:nvPr>
        </p:nvSpPr>
        <p:spPr>
          <a:xfrm>
            <a:off x="457200" y="914400"/>
            <a:ext cx="3886200" cy="3333750"/>
          </a:xfrm>
          <a:prstGeom prst="rect">
            <a:avLst/>
          </a:prstGeom>
        </p:spPr>
        <p:txBody>
          <a:bodyPr vert="horz"/>
          <a:lstStyle>
            <a:lvl1pPr marL="0" indent="0">
              <a:spcAft>
                <a:spcPts val="450"/>
              </a:spcAft>
              <a:buFontTx/>
              <a:buNone/>
              <a:defRPr sz="2000">
                <a:solidFill>
                  <a:schemeClr val="bg1"/>
                </a:solidFill>
                <a:latin typeface="Arial"/>
                <a:cs typeface="Arial"/>
              </a:defRPr>
            </a:lvl1pPr>
            <a:lvl2pPr marL="473869" indent="-303610">
              <a:spcBef>
                <a:spcPts val="846"/>
              </a:spcBef>
              <a:spcAft>
                <a:spcPts val="450"/>
              </a:spcAft>
              <a:buClr>
                <a:srgbClr val="008CC1"/>
              </a:buClr>
              <a:buSzPct val="180000"/>
              <a:buFont typeface="Arial" charset="0"/>
              <a:buChar char="•"/>
              <a:defRPr sz="1800" baseline="0">
                <a:solidFill>
                  <a:schemeClr val="accent6"/>
                </a:solidFill>
                <a:latin typeface="Arial"/>
                <a:cs typeface="Arial"/>
              </a:defRPr>
            </a:lvl2pPr>
            <a:lvl3pPr marL="728663" indent="-213122">
              <a:spcBef>
                <a:spcPts val="450"/>
              </a:spcBef>
              <a:spcAft>
                <a:spcPts val="450"/>
              </a:spcAft>
              <a:buClr>
                <a:srgbClr val="008CC1"/>
              </a:buClr>
              <a:buSzPct val="170000"/>
              <a:buFont typeface="Arial" charset="0"/>
              <a:buChar char="•"/>
              <a:defRPr sz="1600" baseline="0">
                <a:solidFill>
                  <a:schemeClr val="accent6"/>
                </a:solidFill>
                <a:latin typeface="Arial"/>
                <a:cs typeface="Arial"/>
              </a:defRPr>
            </a:lvl3pPr>
            <a:lvl4pPr marL="1032272" indent="-253604">
              <a:spcBef>
                <a:spcPts val="450"/>
              </a:spcBef>
              <a:spcAft>
                <a:spcPts val="450"/>
              </a:spcAft>
              <a:buClr>
                <a:srgbClr val="008CC1"/>
              </a:buClr>
              <a:buSzPct val="150000"/>
              <a:buFont typeface="Arial" charset="0"/>
              <a:buChar char="•"/>
              <a:defRPr sz="1400" i="0" baseline="0">
                <a:solidFill>
                  <a:schemeClr val="accent6"/>
                </a:solidFill>
                <a:latin typeface="Arial"/>
                <a:cs typeface="Arial"/>
              </a:defRPr>
            </a:lvl4pPr>
            <a:lvl5pPr>
              <a:buClr>
                <a:srgbClr val="ACD027"/>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Content Placeholder 2"/>
          <p:cNvSpPr>
            <a:spLocks noGrp="1"/>
          </p:cNvSpPr>
          <p:nvPr>
            <p:ph idx="10"/>
          </p:nvPr>
        </p:nvSpPr>
        <p:spPr>
          <a:xfrm>
            <a:off x="4572000" y="914400"/>
            <a:ext cx="4038600" cy="3333750"/>
          </a:xfrm>
          <a:prstGeom prst="rect">
            <a:avLst/>
          </a:prstGeom>
        </p:spPr>
        <p:txBody>
          <a:bodyPr vert="horz"/>
          <a:lstStyle>
            <a:lvl1pPr marL="0" indent="0">
              <a:spcAft>
                <a:spcPts val="450"/>
              </a:spcAft>
              <a:buFontTx/>
              <a:buNone/>
              <a:defRPr sz="2000">
                <a:solidFill>
                  <a:schemeClr val="bg1"/>
                </a:solidFill>
                <a:latin typeface="Arial"/>
                <a:cs typeface="Arial"/>
              </a:defRPr>
            </a:lvl1pPr>
            <a:lvl2pPr marL="473869" indent="-303610">
              <a:spcBef>
                <a:spcPts val="846"/>
              </a:spcBef>
              <a:spcAft>
                <a:spcPts val="450"/>
              </a:spcAft>
              <a:buClr>
                <a:srgbClr val="008CC1"/>
              </a:buClr>
              <a:buSzPct val="180000"/>
              <a:buFont typeface="Arial" charset="0"/>
              <a:buChar char="•"/>
              <a:defRPr sz="1800" baseline="0">
                <a:solidFill>
                  <a:schemeClr val="accent6"/>
                </a:solidFill>
                <a:latin typeface="Arial"/>
                <a:cs typeface="Arial"/>
              </a:defRPr>
            </a:lvl2pPr>
            <a:lvl3pPr marL="728663" indent="-213122">
              <a:spcBef>
                <a:spcPts val="450"/>
              </a:spcBef>
              <a:spcAft>
                <a:spcPts val="450"/>
              </a:spcAft>
              <a:buClr>
                <a:srgbClr val="008CC1"/>
              </a:buClr>
              <a:buSzPct val="170000"/>
              <a:buFont typeface="Arial" charset="0"/>
              <a:buChar char="•"/>
              <a:defRPr sz="1600" baseline="0">
                <a:solidFill>
                  <a:schemeClr val="accent6"/>
                </a:solidFill>
                <a:latin typeface="Arial"/>
                <a:cs typeface="Arial"/>
              </a:defRPr>
            </a:lvl3pPr>
            <a:lvl4pPr marL="1032272" indent="-253604">
              <a:spcBef>
                <a:spcPts val="450"/>
              </a:spcBef>
              <a:spcAft>
                <a:spcPts val="450"/>
              </a:spcAft>
              <a:buClr>
                <a:srgbClr val="008CC1"/>
              </a:buClr>
              <a:buSzPct val="150000"/>
              <a:buFont typeface="Arial" charset="0"/>
              <a:buChar char="•"/>
              <a:defRPr sz="1400" i="0" baseline="0">
                <a:solidFill>
                  <a:schemeClr val="accent6"/>
                </a:solidFill>
                <a:latin typeface="Arial"/>
                <a:cs typeface="Arial"/>
              </a:defRPr>
            </a:lvl4pPr>
            <a:lvl5pPr>
              <a:buClr>
                <a:srgbClr val="ACD027"/>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Content Placeholder 2"/>
          <p:cNvSpPr>
            <a:spLocks noGrp="1"/>
          </p:cNvSpPr>
          <p:nvPr>
            <p:ph idx="11"/>
          </p:nvPr>
        </p:nvSpPr>
        <p:spPr>
          <a:xfrm>
            <a:off x="3814281" y="4324350"/>
            <a:ext cx="4876800" cy="381000"/>
          </a:xfrm>
          <a:prstGeom prst="rect">
            <a:avLst/>
          </a:prstGeom>
        </p:spPr>
        <p:txBody>
          <a:bodyPr vert="horz" anchor="ctr"/>
          <a:lstStyle>
            <a:lvl1pPr marL="0" indent="0">
              <a:lnSpc>
                <a:spcPct val="70000"/>
              </a:lnSpc>
              <a:spcAft>
                <a:spcPts val="450"/>
              </a:spcAft>
              <a:buFontTx/>
              <a:buNone/>
              <a:defRPr sz="1100" b="1">
                <a:solidFill>
                  <a:srgbClr val="ACD027"/>
                </a:solidFill>
                <a:latin typeface="Arial"/>
                <a:cs typeface="Arial"/>
              </a:defRPr>
            </a:lvl1pPr>
            <a:lvl2pPr marL="473869" indent="-303610">
              <a:spcBef>
                <a:spcPts val="846"/>
              </a:spcBef>
              <a:spcAft>
                <a:spcPts val="450"/>
              </a:spcAft>
              <a:buClr>
                <a:srgbClr val="008CC1"/>
              </a:buClr>
              <a:buSzPct val="180000"/>
              <a:buFont typeface="Arial" charset="0"/>
              <a:buChar char="•"/>
              <a:defRPr sz="1800">
                <a:solidFill>
                  <a:schemeClr val="bg1"/>
                </a:solidFill>
                <a:latin typeface="Arial"/>
                <a:cs typeface="Arial"/>
              </a:defRPr>
            </a:lvl2pPr>
            <a:lvl3pPr marL="728663" indent="-213122">
              <a:spcBef>
                <a:spcPts val="450"/>
              </a:spcBef>
              <a:spcAft>
                <a:spcPts val="450"/>
              </a:spcAft>
              <a:buClr>
                <a:srgbClr val="008CC1"/>
              </a:buClr>
              <a:buSzPct val="170000"/>
              <a:buFont typeface="Arial" charset="0"/>
              <a:buChar char="•"/>
              <a:defRPr sz="1600">
                <a:solidFill>
                  <a:schemeClr val="bg1"/>
                </a:solidFill>
                <a:latin typeface="Arial"/>
                <a:cs typeface="Arial"/>
              </a:defRPr>
            </a:lvl3pPr>
            <a:lvl4pPr marL="1032272" indent="-253604">
              <a:spcBef>
                <a:spcPts val="450"/>
              </a:spcBef>
              <a:spcAft>
                <a:spcPts val="450"/>
              </a:spcAft>
              <a:buClr>
                <a:srgbClr val="008CC1"/>
              </a:buClr>
              <a:buSzPct val="150000"/>
              <a:buFont typeface="Arial" charset="0"/>
              <a:buChar char="•"/>
              <a:defRPr sz="1400" i="0">
                <a:solidFill>
                  <a:schemeClr val="bg1"/>
                </a:solidFill>
                <a:latin typeface="Arial"/>
                <a:cs typeface="Arial"/>
              </a:defRPr>
            </a:lvl4pPr>
            <a:lvl5pPr>
              <a:buClr>
                <a:srgbClr val="ACD027"/>
              </a:buClr>
              <a:defRPr/>
            </a:lvl5pPr>
          </a:lstStyle>
          <a:p>
            <a:pPr lvl="0"/>
            <a:r>
              <a:rPr lang="en-US" dirty="0"/>
              <a:t>Click to edit Master text style</a:t>
            </a:r>
          </a:p>
        </p:txBody>
      </p:sp>
    </p:spTree>
    <p:extLst>
      <p:ext uri="{BB962C8B-B14F-4D97-AF65-F5344CB8AC3E}">
        <p14:creationId xmlns:p14="http://schemas.microsoft.com/office/powerpoint/2010/main" val="90141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4" name="Content Placeholder 1"/>
          <p:cNvSpPr>
            <a:spLocks noGrp="1"/>
          </p:cNvSpPr>
          <p:nvPr>
            <p:ph idx="1" hasCustomPrompt="1"/>
          </p:nvPr>
        </p:nvSpPr>
        <p:spPr>
          <a:xfrm>
            <a:off x="914400" y="1581150"/>
            <a:ext cx="6781800" cy="533400"/>
          </a:xfrm>
          <a:prstGeom prst="rect">
            <a:avLst/>
          </a:prstGeom>
        </p:spPr>
        <p:txBody>
          <a:bodyPr/>
          <a:lstStyle>
            <a:lvl1pPr marL="0" indent="0">
              <a:buNone/>
              <a:defRPr sz="1400" baseline="0">
                <a:solidFill>
                  <a:schemeClr val="bg1"/>
                </a:solidFill>
                <a:latin typeface="Arial Rounded MT Bold" charset="0"/>
                <a:ea typeface="Arial Rounded MT Bold" charset="0"/>
                <a:cs typeface="Arial Rounded MT Bold" charset="0"/>
              </a:defRPr>
            </a:lvl1pPr>
          </a:lstStyle>
          <a:p>
            <a:r>
              <a:rPr lang="en-US" sz="1400" dirty="0">
                <a:latin typeface="Arial Rounded MT Bold" charset="0"/>
                <a:ea typeface="Arial Rounded MT Bold" charset="0"/>
                <a:cs typeface="Arial Rounded MT Bold" charset="0"/>
              </a:rPr>
              <a:t>Click to add text</a:t>
            </a:r>
            <a:endParaRPr lang="en-US" dirty="0"/>
          </a:p>
        </p:txBody>
      </p:sp>
      <p:sp>
        <p:nvSpPr>
          <p:cNvPr id="6" name="Title 3"/>
          <p:cNvSpPr>
            <a:spLocks noGrp="1"/>
          </p:cNvSpPr>
          <p:nvPr>
            <p:ph type="title" hasCustomPrompt="1"/>
          </p:nvPr>
        </p:nvSpPr>
        <p:spPr bwMode="auto">
          <a:xfrm>
            <a:off x="457200" y="285750"/>
            <a:ext cx="8229600" cy="9715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algn="l">
              <a:defRPr sz="4000" b="1" baseline="0">
                <a:solidFill>
                  <a:srgbClr val="ACD027"/>
                </a:solidFill>
              </a:defRPr>
            </a:lvl1pPr>
          </a:lstStyle>
          <a:p>
            <a:r>
              <a:rPr lang="en-US" altLang="en-US" dirty="0">
                <a:latin typeface="Arial" panose="020B0604020202020204" pitchFamily="34" charset="0"/>
                <a:cs typeface="Arial" panose="020B0604020202020204" pitchFamily="34" charset="0"/>
              </a:rPr>
              <a:t>Your Presentation Name </a:t>
            </a: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(2 lines if necessary)</a:t>
            </a:r>
          </a:p>
        </p:txBody>
      </p:sp>
    </p:spTree>
    <p:extLst>
      <p:ext uri="{BB962C8B-B14F-4D97-AF65-F5344CB8AC3E}">
        <p14:creationId xmlns:p14="http://schemas.microsoft.com/office/powerpoint/2010/main" val="1538583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Content Placeholder 1"/>
          <p:cNvSpPr>
            <a:spLocks noGrp="1"/>
          </p:cNvSpPr>
          <p:nvPr>
            <p:ph idx="1" hasCustomPrompt="1"/>
          </p:nvPr>
        </p:nvSpPr>
        <p:spPr>
          <a:xfrm>
            <a:off x="3162300" y="2724150"/>
            <a:ext cx="2819400" cy="1371600"/>
          </a:xfrm>
          <a:prstGeom prst="rect">
            <a:avLst/>
          </a:prstGeom>
        </p:spPr>
        <p:txBody>
          <a:bodyPr/>
          <a:lstStyle>
            <a:lvl1pPr marL="0" indent="0" algn="ctr">
              <a:buNone/>
              <a:defRPr sz="1000">
                <a:solidFill>
                  <a:schemeClr val="bg1"/>
                </a:solidFill>
                <a:latin typeface="Arial Rounded MT Bold" charset="0"/>
                <a:ea typeface="Arial Rounded MT Bold" charset="0"/>
                <a:cs typeface="Arial Rounded MT Bold" charset="0"/>
              </a:defRPr>
            </a:lvl1pPr>
          </a:lstStyle>
          <a:p>
            <a:r>
              <a:rPr lang="en-US" dirty="0"/>
              <a:t>Click to add text</a:t>
            </a:r>
          </a:p>
        </p:txBody>
      </p:sp>
    </p:spTree>
    <p:extLst>
      <p:ext uri="{BB962C8B-B14F-4D97-AF65-F5344CB8AC3E}">
        <p14:creationId xmlns:p14="http://schemas.microsoft.com/office/powerpoint/2010/main" val="4022125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758296D0-FB5D-4BAC-B259-2EE019F81838}" type="datetimeFigureOut">
              <a:rPr lang="en-US" smtClean="0"/>
              <a:pPr>
                <a:defRPr/>
              </a:pPr>
              <a:t>5/20/2024</a:t>
            </a:fld>
            <a:endParaRPr lang="en-US" dirty="0"/>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7ADD7F2C-A682-4278-A66B-2DAFCD508022}" type="slidenum">
              <a:rPr lang="en-US" smtClean="0"/>
              <a:pPr>
                <a:defRPr/>
              </a:pPr>
              <a:t>‹#›</a:t>
            </a:fld>
            <a:endParaRPr lang="en-US" dirty="0"/>
          </a:p>
        </p:txBody>
      </p:sp>
    </p:spTree>
    <p:extLst>
      <p:ext uri="{BB962C8B-B14F-4D97-AF65-F5344CB8AC3E}">
        <p14:creationId xmlns:p14="http://schemas.microsoft.com/office/powerpoint/2010/main" val="1859952367"/>
      </p:ext>
    </p:extLst>
  </p:cSld>
  <p:clrMapOvr>
    <a:masterClrMapping/>
  </p:clrMapOvr>
  <p:transition>
    <p:split orient="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6FBEF5B0-604B-4DEB-90CF-88A10B00DE88}" type="datetimeFigureOut">
              <a:rPr lang="en-US" smtClean="0"/>
              <a:pPr>
                <a:defRPr/>
              </a:pPr>
              <a:t>5/20/2024</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C4978A7-B512-4F27-B75A-29E452A1E129}" type="slidenum">
              <a:rPr lang="en-US" smtClean="0"/>
              <a:pPr>
                <a:defRPr/>
              </a:pPr>
              <a:t>‹#›</a:t>
            </a:fld>
            <a:endParaRPr lang="en-US" dirty="0"/>
          </a:p>
        </p:txBody>
      </p:sp>
    </p:spTree>
    <p:extLst>
      <p:ext uri="{BB962C8B-B14F-4D97-AF65-F5344CB8AC3E}">
        <p14:creationId xmlns:p14="http://schemas.microsoft.com/office/powerpoint/2010/main" val="4284799999"/>
      </p:ext>
    </p:extLst>
  </p:cSld>
  <p:clrMapOvr>
    <a:masterClrMapping/>
  </p:clrMapOvr>
  <p:transition>
    <p:split orient="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822960" y="1936751"/>
            <a:ext cx="3703320" cy="24650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63440" y="1936751"/>
            <a:ext cx="3703320" cy="24650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5963E08E-7704-4188-A156-13D53B669048}" type="datetimeFigureOut">
              <a:rPr lang="en-US" smtClean="0"/>
              <a:pPr>
                <a:defRPr/>
              </a:pPr>
              <a:t>5/20/2024</a:t>
            </a:fld>
            <a:endParaRPr lang="en-US" dirty="0"/>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04141E09-3068-4F9C-9DA3-8A52ED753D25}" type="slidenum">
              <a:rPr lang="en-US" smtClean="0"/>
              <a:pPr>
                <a:defRPr/>
              </a:pPr>
              <a:t>‹#›</a:t>
            </a:fld>
            <a:endParaRPr lang="en-US" dirty="0"/>
          </a:p>
        </p:txBody>
      </p:sp>
    </p:spTree>
    <p:extLst>
      <p:ext uri="{BB962C8B-B14F-4D97-AF65-F5344CB8AC3E}">
        <p14:creationId xmlns:p14="http://schemas.microsoft.com/office/powerpoint/2010/main" val="2292519099"/>
      </p:ext>
    </p:extLst>
  </p:cSld>
  <p:clrMapOvr>
    <a:masterClrMapping/>
  </p:clrMapOvr>
  <p:transition>
    <p:split orient="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384301"/>
            <a:ext cx="3703320" cy="3017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384303"/>
            <a:ext cx="3703320" cy="30175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0FA2A8E9-500E-492C-9AEE-7F34FD40C7F4}" type="datetimeFigureOut">
              <a:rPr lang="en-US" smtClean="0"/>
              <a:pPr>
                <a:defRPr/>
              </a:pPr>
              <a:t>5/20/2024</a:t>
            </a:fld>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957235A7-B1F1-49F3-A175-B0A5D520C66B}" type="slidenum">
              <a:rPr lang="en-US" smtClean="0"/>
              <a:pPr>
                <a:defRPr/>
              </a:pPr>
              <a:t>‹#›</a:t>
            </a:fld>
            <a:endParaRPr lang="en-US" dirty="0"/>
          </a:p>
        </p:txBody>
      </p:sp>
    </p:spTree>
    <p:extLst>
      <p:ext uri="{BB962C8B-B14F-4D97-AF65-F5344CB8AC3E}">
        <p14:creationId xmlns:p14="http://schemas.microsoft.com/office/powerpoint/2010/main" val="365786714"/>
      </p:ext>
    </p:extLst>
  </p:cSld>
  <p:clrMapOvr>
    <a:masterClrMapping/>
  </p:clrMapOvr>
  <p:transition>
    <p:split orient="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3"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3"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69214"/>
            <a:ext cx="7543800" cy="267462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3339846"/>
            <a:ext cx="7543800" cy="85725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9A9880C7-AAD5-4F07-B4FC-DAC4231EE0DF}" type="datetimeFigureOut">
              <a:rPr lang="en-US" smtClean="0"/>
              <a:pPr>
                <a:defRPr/>
              </a:pPr>
              <a:t>5/20/2024</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13DAA39-F7B6-4876-9583-F105FA3F9734}" type="slidenum">
              <a:rPr lang="en-US" smtClean="0"/>
              <a:pPr>
                <a:defRPr/>
              </a:pPr>
              <a:t>‹#›</a:t>
            </a:fld>
            <a:endParaRPr lang="en-US" dirty="0"/>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4268125"/>
      </p:ext>
    </p:extLst>
  </p:cSld>
  <p:clrMapOvr>
    <a:masterClrMapping/>
  </p:clrMapOvr>
  <p:transition>
    <p:split orient="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Tx">
  <p:cSld name="Content with Caption">
    <p:spTree>
      <p:nvGrpSpPr>
        <p:cNvPr id="1" name=""/>
        <p:cNvGrpSpPr/>
        <p:nvPr/>
      </p:nvGrpSpPr>
      <p:grpSpPr>
        <a:xfrm>
          <a:off x="0" y="0"/>
          <a:ext cx="0" cy="0"/>
          <a:chOff x="0" y="0"/>
          <a:chExt cx="0" cy="0"/>
        </a:xfrm>
      </p:grpSpPr>
      <p:sp>
        <p:nvSpPr>
          <p:cNvPr id="8" name="Rectangle 7"/>
          <p:cNvSpPr/>
          <p:nvPr/>
        </p:nvSpPr>
        <p:spPr>
          <a:xfrm>
            <a:off x="14" y="0"/>
            <a:ext cx="3038093"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45769"/>
            <a:ext cx="2400300" cy="17145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8" y="548640"/>
            <a:ext cx="5009393" cy="39433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194560"/>
            <a:ext cx="2400300" cy="2534343"/>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a:xfrm>
            <a:off x="349135" y="4844840"/>
            <a:ext cx="1963883" cy="273844"/>
          </a:xfrm>
        </p:spPr>
        <p:txBody>
          <a:bodyPr/>
          <a:lstStyle>
            <a:lvl1pPr algn="l">
              <a:defRPr/>
            </a:lvl1pPr>
          </a:lstStyle>
          <a:p>
            <a:pPr>
              <a:defRPr/>
            </a:pPr>
            <a:fld id="{F176A3B2-4598-421F-8381-D9DC44B228E4}" type="datetimeFigureOut">
              <a:rPr lang="en-US" smtClean="0"/>
              <a:pPr>
                <a:defRPr/>
              </a:pPr>
              <a:t>5/20/2024</a:t>
            </a:fld>
            <a:endParaRPr lang="en-US" dirty="0"/>
          </a:p>
        </p:txBody>
      </p:sp>
      <p:sp>
        <p:nvSpPr>
          <p:cNvPr id="6" name="Footer Placeholder 5"/>
          <p:cNvSpPr>
            <a:spLocks noGrp="1"/>
          </p:cNvSpPr>
          <p:nvPr>
            <p:ph type="ftr" sz="quarter" idx="11"/>
          </p:nvPr>
        </p:nvSpPr>
        <p:spPr>
          <a:xfrm>
            <a:off x="3600450" y="4844840"/>
            <a:ext cx="3486150" cy="273844"/>
          </a:xfrm>
        </p:spPr>
        <p:txBody>
          <a:bodyPr/>
          <a:lstStyle>
            <a:lvl1pPr algn="l">
              <a:defRPr>
                <a:solidFill>
                  <a:schemeClr val="tx2"/>
                </a:solidFill>
              </a:defRPr>
            </a:lvl1pPr>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defRPr/>
            </a:pPr>
            <a:fld id="{039C13EF-9EED-4806-85B9-55024B19D3C5}" type="slidenum">
              <a:rPr lang="en-US" smtClean="0"/>
              <a:pPr>
                <a:defRPr/>
              </a:pPr>
              <a:t>‹#›</a:t>
            </a:fld>
            <a:endParaRPr lang="en-US" dirty="0"/>
          </a:p>
        </p:txBody>
      </p:sp>
    </p:spTree>
    <p:extLst>
      <p:ext uri="{BB962C8B-B14F-4D97-AF65-F5344CB8AC3E}">
        <p14:creationId xmlns:p14="http://schemas.microsoft.com/office/powerpoint/2010/main" val="3216081231"/>
      </p:ext>
    </p:extLst>
  </p:cSld>
  <p:clrMapOvr>
    <a:masterClrMapping/>
  </p:clrMapOvr>
  <p:transition>
    <p:split orient="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extBox 18"/>
          <p:cNvSpPr txBox="1">
            <a:spLocks noChangeArrowheads="1"/>
          </p:cNvSpPr>
          <p:nvPr userDrawn="1"/>
        </p:nvSpPr>
        <p:spPr bwMode="auto">
          <a:xfrm>
            <a:off x="6858000" y="4809351"/>
            <a:ext cx="2209801" cy="276999"/>
          </a:xfrm>
          <a:prstGeom prst="rect">
            <a:avLst/>
          </a:prstGeom>
          <a:noFill/>
          <a:ln>
            <a:noFill/>
          </a:ln>
        </p:spPr>
        <p:txBody>
          <a:bodyPr wrap="square">
            <a:spAutoFit/>
          </a:bodyPr>
          <a:lstStyle>
            <a:lvl1pPr eaLnBrk="0" hangingPunct="0">
              <a:defRPr sz="1400">
                <a:solidFill>
                  <a:schemeClr val="bg1"/>
                </a:solidFill>
                <a:latin typeface="Helvetica" panose="020B0604020202020204" pitchFamily="34" charset="0"/>
                <a:ea typeface="MS PGothic" panose="020B0600070205080204" pitchFamily="34" charset="-128"/>
              </a:defRPr>
            </a:lvl1pPr>
            <a:lvl2pPr marL="742950" indent="-285750" eaLnBrk="0" hangingPunct="0">
              <a:defRPr sz="1400">
                <a:solidFill>
                  <a:schemeClr val="bg1"/>
                </a:solidFill>
                <a:latin typeface="Helvetica" panose="020B0604020202020204" pitchFamily="34" charset="0"/>
                <a:ea typeface="MS PGothic" panose="020B0600070205080204" pitchFamily="34" charset="-128"/>
              </a:defRPr>
            </a:lvl2pPr>
            <a:lvl3pPr marL="1143000" indent="-228600" eaLnBrk="0" hangingPunct="0">
              <a:defRPr sz="1400">
                <a:solidFill>
                  <a:schemeClr val="bg1"/>
                </a:solidFill>
                <a:latin typeface="Helvetica" panose="020B0604020202020204" pitchFamily="34" charset="0"/>
                <a:ea typeface="MS PGothic" panose="020B0600070205080204" pitchFamily="34" charset="-128"/>
              </a:defRPr>
            </a:lvl3pPr>
            <a:lvl4pPr marL="1600200" indent="-228600" eaLnBrk="0" hangingPunct="0">
              <a:defRPr sz="1400">
                <a:solidFill>
                  <a:schemeClr val="bg1"/>
                </a:solidFill>
                <a:latin typeface="Helvetica" panose="020B0604020202020204" pitchFamily="34" charset="0"/>
                <a:ea typeface="MS PGothic" panose="020B0600070205080204" pitchFamily="34" charset="-128"/>
              </a:defRPr>
            </a:lvl4pPr>
            <a:lvl5pPr marL="2057400" indent="-228600" eaLnBrk="0" hangingPunct="0">
              <a:defRPr sz="1400">
                <a:solidFill>
                  <a:schemeClr val="bg1"/>
                </a:solidFill>
                <a:latin typeface="Helvetica"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1400">
                <a:solidFill>
                  <a:schemeClr val="bg1"/>
                </a:solidFill>
                <a:latin typeface="Helvetica"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1400">
                <a:solidFill>
                  <a:schemeClr val="bg1"/>
                </a:solidFill>
                <a:latin typeface="Helvetica"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1400">
                <a:solidFill>
                  <a:schemeClr val="bg1"/>
                </a:solidFill>
                <a:latin typeface="Helvetica"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1400">
                <a:solidFill>
                  <a:schemeClr val="bg1"/>
                </a:solidFill>
                <a:latin typeface="Helvetica" panose="020B0604020202020204" pitchFamily="34" charset="0"/>
                <a:ea typeface="MS PGothic" panose="020B0600070205080204" pitchFamily="34" charset="-128"/>
              </a:defRPr>
            </a:lvl9pPr>
          </a:lstStyle>
          <a:p>
            <a:pPr algn="r">
              <a:defRPr/>
            </a:pPr>
            <a:fld id="{35154566-F243-1C40-8FB1-42F43829CBC7}" type="datetime1">
              <a:rPr lang="en-US" altLang="en-US" sz="1200" smtClean="0">
                <a:solidFill>
                  <a:schemeClr val="bg1"/>
                </a:solidFill>
                <a:latin typeface="+mj-lt"/>
              </a:rPr>
              <a:t>5/20/2024</a:t>
            </a:fld>
            <a:r>
              <a:rPr lang="en-US" altLang="en-US" sz="1200" dirty="0">
                <a:solidFill>
                  <a:schemeClr val="bg1"/>
                </a:solidFill>
                <a:latin typeface="+mj-lt"/>
              </a:rPr>
              <a:t>          Page </a:t>
            </a:r>
            <a:fld id="{51308E89-B9FD-4A9F-A5F0-ED680BF2B54D}" type="slidenum">
              <a:rPr lang="en-US" altLang="en-US" sz="1200" smtClean="0">
                <a:solidFill>
                  <a:schemeClr val="bg1"/>
                </a:solidFill>
                <a:latin typeface="+mj-lt"/>
              </a:rPr>
              <a:pPr algn="r">
                <a:defRPr/>
              </a:pPr>
              <a:t>‹#›</a:t>
            </a:fld>
            <a:endParaRPr lang="en-US" altLang="en-US" sz="1200" dirty="0">
              <a:solidFill>
                <a:schemeClr val="bg1"/>
              </a:solidFill>
              <a:latin typeface="+mj-lt"/>
            </a:endParaRPr>
          </a:p>
        </p:txBody>
      </p:sp>
      <p:sp>
        <p:nvSpPr>
          <p:cNvPr id="3" name="TextBox 16"/>
          <p:cNvSpPr txBox="1">
            <a:spLocks noChangeArrowheads="1"/>
          </p:cNvSpPr>
          <p:nvPr userDrawn="1"/>
        </p:nvSpPr>
        <p:spPr bwMode="auto">
          <a:xfrm>
            <a:off x="3200400" y="4755702"/>
            <a:ext cx="3276600" cy="387798"/>
          </a:xfrm>
          <a:prstGeom prst="rect">
            <a:avLst/>
          </a:prstGeom>
          <a:noFill/>
          <a:ln>
            <a:noFill/>
          </a:ln>
        </p:spPr>
        <p:txBody>
          <a:bodyPr wrap="square">
            <a:spAutoFit/>
          </a:bodyPr>
          <a:lstStyle>
            <a:lvl1pPr eaLnBrk="0" hangingPunct="0">
              <a:defRPr sz="1400">
                <a:solidFill>
                  <a:schemeClr val="bg1"/>
                </a:solidFill>
                <a:latin typeface="Helvetica" charset="0"/>
                <a:ea typeface="ＭＳ Ｐゴシック" charset="0"/>
                <a:cs typeface="ＭＳ Ｐゴシック" charset="0"/>
              </a:defRPr>
            </a:lvl1pPr>
            <a:lvl2pPr marL="742950" indent="-285750" eaLnBrk="0" hangingPunct="0">
              <a:defRPr sz="1400">
                <a:solidFill>
                  <a:schemeClr val="bg1"/>
                </a:solidFill>
                <a:latin typeface="Helvetica" charset="0"/>
                <a:ea typeface="ＭＳ Ｐゴシック" charset="0"/>
              </a:defRPr>
            </a:lvl2pPr>
            <a:lvl3pPr marL="1143000" indent="-228600" eaLnBrk="0" hangingPunct="0">
              <a:defRPr sz="1400">
                <a:solidFill>
                  <a:schemeClr val="bg1"/>
                </a:solidFill>
                <a:latin typeface="Helvetica" charset="0"/>
                <a:ea typeface="ＭＳ Ｐゴシック" charset="0"/>
              </a:defRPr>
            </a:lvl3pPr>
            <a:lvl4pPr marL="1600200" indent="-228600" eaLnBrk="0" hangingPunct="0">
              <a:defRPr sz="1400">
                <a:solidFill>
                  <a:schemeClr val="bg1"/>
                </a:solidFill>
                <a:latin typeface="Helvetica" charset="0"/>
                <a:ea typeface="ＭＳ Ｐゴシック" charset="0"/>
              </a:defRPr>
            </a:lvl4pPr>
            <a:lvl5pPr marL="2057400" indent="-228600" eaLnBrk="0" hangingPunct="0">
              <a:defRPr sz="1400">
                <a:solidFill>
                  <a:schemeClr val="bg1"/>
                </a:solidFill>
                <a:latin typeface="Helvetica" charset="0"/>
                <a:ea typeface="ＭＳ Ｐゴシック" charset="0"/>
              </a:defRPr>
            </a:lvl5pPr>
            <a:lvl6pPr marL="2514600" indent="-228600" eaLnBrk="0" fontAlgn="base" hangingPunct="0">
              <a:spcBef>
                <a:spcPct val="0"/>
              </a:spcBef>
              <a:spcAft>
                <a:spcPct val="0"/>
              </a:spcAft>
              <a:defRPr sz="1400">
                <a:solidFill>
                  <a:schemeClr val="bg1"/>
                </a:solidFill>
                <a:latin typeface="Helvetica" charset="0"/>
                <a:ea typeface="ＭＳ Ｐゴシック" charset="0"/>
              </a:defRPr>
            </a:lvl6pPr>
            <a:lvl7pPr marL="2971800" indent="-228600" eaLnBrk="0" fontAlgn="base" hangingPunct="0">
              <a:spcBef>
                <a:spcPct val="0"/>
              </a:spcBef>
              <a:spcAft>
                <a:spcPct val="0"/>
              </a:spcAft>
              <a:defRPr sz="1400">
                <a:solidFill>
                  <a:schemeClr val="bg1"/>
                </a:solidFill>
                <a:latin typeface="Helvetica" charset="0"/>
                <a:ea typeface="ＭＳ Ｐゴシック" charset="0"/>
              </a:defRPr>
            </a:lvl7pPr>
            <a:lvl8pPr marL="3429000" indent="-228600" eaLnBrk="0" fontAlgn="base" hangingPunct="0">
              <a:spcBef>
                <a:spcPct val="0"/>
              </a:spcBef>
              <a:spcAft>
                <a:spcPct val="0"/>
              </a:spcAft>
              <a:defRPr sz="1400">
                <a:solidFill>
                  <a:schemeClr val="bg1"/>
                </a:solidFill>
                <a:latin typeface="Helvetica" charset="0"/>
                <a:ea typeface="ＭＳ Ｐゴシック" charset="0"/>
              </a:defRPr>
            </a:lvl8pPr>
            <a:lvl9pPr marL="3886200" indent="-228600" eaLnBrk="0" fontAlgn="base" hangingPunct="0">
              <a:spcBef>
                <a:spcPct val="0"/>
              </a:spcBef>
              <a:spcAft>
                <a:spcPct val="0"/>
              </a:spcAft>
              <a:defRPr sz="1400">
                <a:solidFill>
                  <a:schemeClr val="bg1"/>
                </a:solidFill>
                <a:latin typeface="Helvetica" charset="0"/>
                <a:ea typeface="ＭＳ Ｐゴシック" charset="0"/>
              </a:defRPr>
            </a:lvl9pPr>
          </a:lstStyle>
          <a:p>
            <a:pPr algn="l">
              <a:lnSpc>
                <a:spcPct val="80000"/>
              </a:lnSpc>
              <a:defRPr/>
            </a:pPr>
            <a:r>
              <a:rPr lang="en-US" sz="1200" dirty="0"/>
              <a:t>Understanding mass movement of Fence-line Plant Emissions</a:t>
            </a:r>
          </a:p>
        </p:txBody>
      </p:sp>
    </p:spTree>
  </p:cSld>
  <p:clrMap bg1="lt1" tx1="dk1" bg2="lt2" tx2="dk2" accent1="accent1" accent2="accent2" accent3="accent3" accent4="accent4" accent5="accent5" accent6="accent6" hlink="hlink" folHlink="folHlink"/>
  <p:sldLayoutIdLst>
    <p:sldLayoutId id="2147484489" r:id="rId1"/>
    <p:sldLayoutId id="2147484486" r:id="rId2"/>
    <p:sldLayoutId id="2147484490" r:id="rId3"/>
    <p:sldLayoutId id="2147484491" r:id="rId4"/>
    <p:sldLayoutId id="2147484488" r:id="rId5"/>
    <p:sldLayoutId id="2147484492" r:id="rId6"/>
    <p:sldLayoutId id="2147484493" r:id="rId7"/>
    <p:sldLayoutId id="2147484494" r:id="rId8"/>
    <p:sldLayoutId id="2147484495" r:id="rId9"/>
    <p:sldLayoutId id="2147484496" r:id="rId10"/>
    <p:sldLayoutId id="2147484497" r:id="rId11"/>
  </p:sldLayoutIdLst>
  <p:hf hdr="0"/>
  <p:txStyles>
    <p:titleStyle>
      <a:lvl1pPr algn="ctr" rtl="0" eaLnBrk="0" fontAlgn="base" hangingPunct="0">
        <a:spcBef>
          <a:spcPct val="0"/>
        </a:spcBef>
        <a:spcAft>
          <a:spcPct val="0"/>
        </a:spcAft>
        <a:defRPr sz="3300">
          <a:solidFill>
            <a:schemeClr val="tx2"/>
          </a:solidFill>
          <a:latin typeface="+mj-lt"/>
          <a:ea typeface="+mj-ea"/>
          <a:cs typeface="+mj-cs"/>
        </a:defRPr>
      </a:lvl1pPr>
      <a:lvl2pPr algn="ctr" rtl="0" eaLnBrk="0" fontAlgn="base" hangingPunct="0">
        <a:spcBef>
          <a:spcPct val="0"/>
        </a:spcBef>
        <a:spcAft>
          <a:spcPct val="0"/>
        </a:spcAft>
        <a:defRPr sz="3300">
          <a:solidFill>
            <a:schemeClr val="tx2"/>
          </a:solidFill>
          <a:latin typeface="Arial" charset="0"/>
          <a:ea typeface="Osaka" charset="0"/>
          <a:cs typeface="Osaka" charset="0"/>
        </a:defRPr>
      </a:lvl2pPr>
      <a:lvl3pPr algn="ctr" rtl="0" eaLnBrk="0" fontAlgn="base" hangingPunct="0">
        <a:spcBef>
          <a:spcPct val="0"/>
        </a:spcBef>
        <a:spcAft>
          <a:spcPct val="0"/>
        </a:spcAft>
        <a:defRPr sz="3300">
          <a:solidFill>
            <a:schemeClr val="tx2"/>
          </a:solidFill>
          <a:latin typeface="Arial" charset="0"/>
          <a:ea typeface="Osaka" charset="0"/>
          <a:cs typeface="Osaka" charset="0"/>
        </a:defRPr>
      </a:lvl3pPr>
      <a:lvl4pPr algn="ctr" rtl="0" eaLnBrk="0" fontAlgn="base" hangingPunct="0">
        <a:spcBef>
          <a:spcPct val="0"/>
        </a:spcBef>
        <a:spcAft>
          <a:spcPct val="0"/>
        </a:spcAft>
        <a:defRPr sz="3300">
          <a:solidFill>
            <a:schemeClr val="tx2"/>
          </a:solidFill>
          <a:latin typeface="Arial" charset="0"/>
          <a:ea typeface="Osaka" charset="0"/>
          <a:cs typeface="Osaka" charset="0"/>
        </a:defRPr>
      </a:lvl4pPr>
      <a:lvl5pPr algn="ctr" rtl="0" eaLnBrk="0" fontAlgn="base" hangingPunct="0">
        <a:spcBef>
          <a:spcPct val="0"/>
        </a:spcBef>
        <a:spcAft>
          <a:spcPct val="0"/>
        </a:spcAft>
        <a:defRPr sz="3300">
          <a:solidFill>
            <a:schemeClr val="tx2"/>
          </a:solidFill>
          <a:latin typeface="Arial" charset="0"/>
          <a:ea typeface="Osaka" charset="0"/>
          <a:cs typeface="Osaka" charset="0"/>
        </a:defRPr>
      </a:lvl5pPr>
      <a:lvl6pPr marL="342900" algn="ctr" rtl="0" fontAlgn="base">
        <a:spcBef>
          <a:spcPct val="0"/>
        </a:spcBef>
        <a:spcAft>
          <a:spcPct val="0"/>
        </a:spcAft>
        <a:defRPr sz="3300">
          <a:solidFill>
            <a:schemeClr val="tx2"/>
          </a:solidFill>
          <a:latin typeface="Arial" charset="0"/>
          <a:ea typeface="Osaka" charset="0"/>
          <a:cs typeface="Osaka" charset="0"/>
        </a:defRPr>
      </a:lvl6pPr>
      <a:lvl7pPr marL="685800" algn="ctr" rtl="0" fontAlgn="base">
        <a:spcBef>
          <a:spcPct val="0"/>
        </a:spcBef>
        <a:spcAft>
          <a:spcPct val="0"/>
        </a:spcAft>
        <a:defRPr sz="3300">
          <a:solidFill>
            <a:schemeClr val="tx2"/>
          </a:solidFill>
          <a:latin typeface="Arial" charset="0"/>
          <a:ea typeface="Osaka" charset="0"/>
          <a:cs typeface="Osaka" charset="0"/>
        </a:defRPr>
      </a:lvl7pPr>
      <a:lvl8pPr marL="1028700" algn="ctr" rtl="0" fontAlgn="base">
        <a:spcBef>
          <a:spcPct val="0"/>
        </a:spcBef>
        <a:spcAft>
          <a:spcPct val="0"/>
        </a:spcAft>
        <a:defRPr sz="3300">
          <a:solidFill>
            <a:schemeClr val="tx2"/>
          </a:solidFill>
          <a:latin typeface="Arial" charset="0"/>
          <a:ea typeface="Osaka" charset="0"/>
          <a:cs typeface="Osaka" charset="0"/>
        </a:defRPr>
      </a:lvl8pPr>
      <a:lvl9pPr marL="1371600" algn="ctr" rtl="0" fontAlgn="base">
        <a:spcBef>
          <a:spcPct val="0"/>
        </a:spcBef>
        <a:spcAft>
          <a:spcPct val="0"/>
        </a:spcAft>
        <a:defRPr sz="3300">
          <a:solidFill>
            <a:schemeClr val="tx2"/>
          </a:solidFill>
          <a:latin typeface="Arial" charset="0"/>
          <a:ea typeface="Osaka" charset="0"/>
          <a:cs typeface="Osaka" charset="0"/>
        </a:defRPr>
      </a:lvl9pPr>
    </p:titleStyle>
    <p:bodyStyle>
      <a:lvl1pPr marL="257175" indent="-257175" algn="l" rtl="0" eaLnBrk="0" fontAlgn="base" hangingPunct="0">
        <a:spcBef>
          <a:spcPct val="20000"/>
        </a:spcBef>
        <a:spcAft>
          <a:spcPct val="0"/>
        </a:spcAft>
        <a:buChar char="•"/>
        <a:defRPr sz="2400">
          <a:solidFill>
            <a:schemeClr val="tx1"/>
          </a:solidFill>
          <a:latin typeface="+mn-lt"/>
          <a:ea typeface="+mn-ea"/>
          <a:cs typeface="+mn-cs"/>
        </a:defRPr>
      </a:lvl1pPr>
      <a:lvl2pPr marL="557213" indent="-214313" algn="l" rtl="0" eaLnBrk="0" fontAlgn="base" hangingPunct="0">
        <a:spcBef>
          <a:spcPct val="20000"/>
        </a:spcBef>
        <a:spcAft>
          <a:spcPct val="0"/>
        </a:spcAft>
        <a:buChar char="–"/>
        <a:defRPr sz="2100">
          <a:solidFill>
            <a:schemeClr val="tx1"/>
          </a:solidFill>
          <a:latin typeface="+mn-lt"/>
          <a:ea typeface="+mn-ea"/>
          <a:cs typeface="+mn-cs"/>
        </a:defRPr>
      </a:lvl2pPr>
      <a:lvl3pPr marL="857250" indent="-171450" algn="l" rtl="0" eaLnBrk="0" fontAlgn="base" hangingPunct="0">
        <a:spcBef>
          <a:spcPct val="20000"/>
        </a:spcBef>
        <a:spcAft>
          <a:spcPct val="0"/>
        </a:spcAft>
        <a:buChar char="•"/>
        <a:defRPr sz="1800">
          <a:solidFill>
            <a:schemeClr val="tx1"/>
          </a:solidFill>
          <a:latin typeface="+mn-lt"/>
          <a:ea typeface="+mn-ea"/>
          <a:cs typeface="+mn-cs"/>
        </a:defRPr>
      </a:lvl3pPr>
      <a:lvl4pPr marL="1200150" indent="-171450" algn="l" rtl="0" eaLnBrk="0" fontAlgn="base" hangingPunct="0">
        <a:spcBef>
          <a:spcPct val="20000"/>
        </a:spcBef>
        <a:spcAft>
          <a:spcPct val="0"/>
        </a:spcAft>
        <a:buChar char="–"/>
        <a:defRPr sz="1500">
          <a:solidFill>
            <a:schemeClr val="tx1"/>
          </a:solidFill>
          <a:latin typeface="+mn-lt"/>
          <a:ea typeface="+mn-ea"/>
          <a:cs typeface="+mn-cs"/>
        </a:defRPr>
      </a:lvl4pPr>
      <a:lvl5pPr marL="1543050" indent="-171450" algn="l" rtl="0" eaLnBrk="0" fontAlgn="base" hangingPunct="0">
        <a:spcBef>
          <a:spcPct val="20000"/>
        </a:spcBef>
        <a:spcAft>
          <a:spcPct val="0"/>
        </a:spcAft>
        <a:buChar char="»"/>
        <a:defRPr sz="1500">
          <a:solidFill>
            <a:schemeClr val="tx1"/>
          </a:solidFill>
          <a:latin typeface="+mn-lt"/>
          <a:ea typeface="+mn-ea"/>
          <a:cs typeface="+mn-cs"/>
        </a:defRPr>
      </a:lvl5pPr>
      <a:lvl6pPr marL="1885950" indent="-171450" algn="l" rtl="0" fontAlgn="base">
        <a:spcBef>
          <a:spcPct val="20000"/>
        </a:spcBef>
        <a:spcAft>
          <a:spcPct val="0"/>
        </a:spcAft>
        <a:buChar char="»"/>
        <a:defRPr sz="1500">
          <a:solidFill>
            <a:schemeClr val="tx1"/>
          </a:solidFill>
          <a:latin typeface="+mn-lt"/>
          <a:ea typeface="+mn-ea"/>
          <a:cs typeface="+mn-cs"/>
        </a:defRPr>
      </a:lvl6pPr>
      <a:lvl7pPr marL="2228850" indent="-171450" algn="l" rtl="0" fontAlgn="base">
        <a:spcBef>
          <a:spcPct val="20000"/>
        </a:spcBef>
        <a:spcAft>
          <a:spcPct val="0"/>
        </a:spcAft>
        <a:buChar char="»"/>
        <a:defRPr sz="1500">
          <a:solidFill>
            <a:schemeClr val="tx1"/>
          </a:solidFill>
          <a:latin typeface="+mn-lt"/>
          <a:ea typeface="+mn-ea"/>
          <a:cs typeface="+mn-cs"/>
        </a:defRPr>
      </a:lvl7pPr>
      <a:lvl8pPr marL="2571750" indent="-171450" algn="l" rtl="0" fontAlgn="base">
        <a:spcBef>
          <a:spcPct val="20000"/>
        </a:spcBef>
        <a:spcAft>
          <a:spcPct val="0"/>
        </a:spcAft>
        <a:buChar char="»"/>
        <a:defRPr sz="1500">
          <a:solidFill>
            <a:schemeClr val="tx1"/>
          </a:solidFill>
          <a:latin typeface="+mn-lt"/>
          <a:ea typeface="+mn-ea"/>
          <a:cs typeface="+mn-cs"/>
        </a:defRPr>
      </a:lvl8pPr>
      <a:lvl9pPr marL="2914650" indent="-171450" algn="l" rtl="0" fontAlgn="base">
        <a:spcBef>
          <a:spcPct val="20000"/>
        </a:spcBef>
        <a:spcAft>
          <a:spcPct val="0"/>
        </a:spcAft>
        <a:buChar char="»"/>
        <a:defRPr sz="15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5.emf"/></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emf"/><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emf"/><Relationship Id="rId1" Type="http://schemas.openxmlformats.org/officeDocument/2006/relationships/slideLayout" Target="../slideLayouts/slideLayout8.xml"/><Relationship Id="rId5" Type="http://schemas.openxmlformats.org/officeDocument/2006/relationships/image" Target="../media/image34.emf"/><Relationship Id="rId4" Type="http://schemas.openxmlformats.org/officeDocument/2006/relationships/image" Target="../media/image33.emf"/></Relationships>
</file>

<file path=ppt/slides/_rels/slide31.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38.pn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hyperlink" Target="mailto:Jwshinkle@opticalscientific.com" TargetMode="External"/><Relationship Id="rId2" Type="http://schemas.openxmlformats.org/officeDocument/2006/relationships/image" Target="../media/image2.jp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algn="ctr"/>
            <a:r>
              <a:rPr lang="en-US" sz="3200" dirty="0"/>
              <a:t>Understanding mass movement of large bodies of hazardous Plant Emissions</a:t>
            </a:r>
          </a:p>
        </p:txBody>
      </p:sp>
      <p:sp>
        <p:nvSpPr>
          <p:cNvPr id="9" name="Content Placeholder 8"/>
          <p:cNvSpPr>
            <a:spLocks noGrp="1"/>
          </p:cNvSpPr>
          <p:nvPr>
            <p:ph idx="1"/>
          </p:nvPr>
        </p:nvSpPr>
        <p:spPr>
          <a:xfrm>
            <a:off x="5257800" y="2667001"/>
            <a:ext cx="3733800" cy="1371600"/>
          </a:xfrm>
        </p:spPr>
        <p:txBody>
          <a:bodyPr/>
          <a:lstStyle/>
          <a:p>
            <a:pPr algn="ctr"/>
            <a:r>
              <a:rPr lang="en-US" sz="1800" dirty="0">
                <a:solidFill>
                  <a:srgbClr val="008CC1"/>
                </a:solidFill>
              </a:rPr>
              <a:t>James W Shinkle </a:t>
            </a:r>
          </a:p>
          <a:p>
            <a:pPr algn="ctr"/>
            <a:r>
              <a:rPr lang="en-US" sz="1800" dirty="0">
                <a:solidFill>
                  <a:srgbClr val="008CC1"/>
                </a:solidFill>
              </a:rPr>
              <a:t>Optical Scientific</a:t>
            </a:r>
          </a:p>
          <a:p>
            <a:pPr algn="ctr"/>
            <a:r>
              <a:rPr lang="en-US" sz="1800" dirty="0">
                <a:solidFill>
                  <a:srgbClr val="008CC1"/>
                </a:solidFill>
              </a:rPr>
              <a:t> Dr. Ting- Wang, </a:t>
            </a:r>
            <a:r>
              <a:rPr lang="en-US" sz="1800" dirty="0" err="1">
                <a:solidFill>
                  <a:srgbClr val="008CC1"/>
                </a:solidFill>
              </a:rPr>
              <a:t>Hsi-i</a:t>
            </a:r>
            <a:r>
              <a:rPr lang="en-US" sz="1800" dirty="0">
                <a:solidFill>
                  <a:srgbClr val="008CC1"/>
                </a:solidFill>
              </a:rPr>
              <a:t> Wang, Sung Kim, Donn Williams</a:t>
            </a:r>
          </a:p>
          <a:p>
            <a:r>
              <a:rPr lang="en-US" sz="1800" dirty="0"/>
              <a:t>Ashworth Leininger Group</a:t>
            </a:r>
          </a:p>
          <a:p>
            <a:r>
              <a:rPr lang="en-US" dirty="0"/>
              <a:t>Camarillo, CA</a:t>
            </a:r>
          </a:p>
          <a:p>
            <a:endParaRPr lang="en-US" dirty="0"/>
          </a:p>
        </p:txBody>
      </p:sp>
      <p:pic>
        <p:nvPicPr>
          <p:cNvPr id="4" name="Content Placeholder 3">
            <a:extLst>
              <a:ext uri="{FF2B5EF4-FFF2-40B4-BE49-F238E27FC236}">
                <a16:creationId xmlns:a16="http://schemas.microsoft.com/office/drawing/2014/main" id="{394193E9-98C8-43F0-A633-A21232E078B3}"/>
              </a:ext>
            </a:extLst>
          </p:cNvPr>
          <p:cNvPicPr>
            <a:picLocks noGrp="1" noChangeAspect="1"/>
          </p:cNvPicPr>
          <p:nvPr>
            <p:ph idx="10"/>
          </p:nvPr>
        </p:nvPicPr>
        <p:blipFill>
          <a:blip r:embed="rId3">
            <a:extLst>
              <a:ext uri="{28A0092B-C50C-407E-A947-70E740481C1C}">
                <a14:useLocalDpi xmlns:a14="http://schemas.microsoft.com/office/drawing/2010/main" val="0"/>
              </a:ext>
            </a:extLst>
          </a:blip>
          <a:stretch>
            <a:fillRect/>
          </a:stretch>
        </p:blipFill>
        <p:spPr>
          <a:xfrm>
            <a:off x="1143000" y="2419350"/>
            <a:ext cx="2533650" cy="1371600"/>
          </a:xfrm>
        </p:spPr>
      </p:pic>
    </p:spTree>
    <p:extLst>
      <p:ext uri="{BB962C8B-B14F-4D97-AF65-F5344CB8AC3E}">
        <p14:creationId xmlns:p14="http://schemas.microsoft.com/office/powerpoint/2010/main" val="1645217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itle 4"/>
          <p:cNvSpPr>
            <a:spLocks noGrp="1"/>
          </p:cNvSpPr>
          <p:nvPr>
            <p:ph type="title"/>
          </p:nvPr>
        </p:nvSpPr>
        <p:spPr/>
        <p:txBody>
          <a:bodyPr/>
          <a:lstStyle/>
          <a:p>
            <a:r>
              <a:rPr lang="en-US" altLang="en-US" dirty="0"/>
              <a:t>LOA Technology </a:t>
            </a:r>
          </a:p>
        </p:txBody>
      </p:sp>
      <p:sp>
        <p:nvSpPr>
          <p:cNvPr id="3" name="Content Placeholder 2"/>
          <p:cNvSpPr>
            <a:spLocks noGrp="1"/>
          </p:cNvSpPr>
          <p:nvPr>
            <p:ph idx="1"/>
          </p:nvPr>
        </p:nvSpPr>
        <p:spPr>
          <a:xfrm>
            <a:off x="457200" y="819150"/>
            <a:ext cx="8229600" cy="3333750"/>
          </a:xfrm>
        </p:spPr>
        <p:txBody>
          <a:bodyPr/>
          <a:lstStyle/>
          <a:p>
            <a:pPr lvl="1"/>
            <a:r>
              <a:rPr lang="en-US" altLang="en-US" dirty="0"/>
              <a:t>Developed by ERL/NOAA (Environmental Research Labs / National Oceanographic and Atmospheric Administration) in the 19070’s</a:t>
            </a:r>
          </a:p>
          <a:p>
            <a:pPr lvl="1"/>
            <a:r>
              <a:rPr lang="en-US" altLang="en-US" dirty="0"/>
              <a:t>LOA technology simultaneously measures the average winds across the optical beam (crosswind) and the turbulence (CN2) over the measurement path</a:t>
            </a:r>
          </a:p>
          <a:p>
            <a:pPr lvl="1"/>
            <a:r>
              <a:rPr lang="en-US" altLang="en-US" dirty="0"/>
              <a:t>Path Averaged wind sensors offer vast improvement compared to a single point wind sensor for large area wind studies</a:t>
            </a:r>
          </a:p>
          <a:p>
            <a:pPr lvl="2"/>
            <a:r>
              <a:rPr lang="en-US" altLang="en-US" b="1" dirty="0">
                <a:solidFill>
                  <a:srgbClr val="FF0000"/>
                </a:solidFill>
              </a:rPr>
              <a:t>LOA offers a more spatially representative measurement compared to a singe point measurement</a:t>
            </a:r>
          </a:p>
          <a:p>
            <a:pPr lvl="1"/>
            <a:r>
              <a:rPr lang="en-US" altLang="en-US" dirty="0"/>
              <a:t>LOA technology is truly versatile instrument with great potential for many new applications where the behavior of large section of the atmosphere is of interest.</a:t>
            </a:r>
          </a:p>
        </p:txBody>
      </p:sp>
    </p:spTree>
    <p:extLst>
      <p:ext uri="{BB962C8B-B14F-4D97-AF65-F5344CB8AC3E}">
        <p14:creationId xmlns:p14="http://schemas.microsoft.com/office/powerpoint/2010/main" val="25711480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115A5-7B41-4663-BC69-317300A05809}"/>
              </a:ext>
            </a:extLst>
          </p:cNvPr>
          <p:cNvSpPr>
            <a:spLocks noGrp="1"/>
          </p:cNvSpPr>
          <p:nvPr>
            <p:ph type="title"/>
          </p:nvPr>
        </p:nvSpPr>
        <p:spPr>
          <a:xfrm>
            <a:off x="652653" y="454923"/>
            <a:ext cx="7838694" cy="994172"/>
          </a:xfrm>
        </p:spPr>
        <p:txBody>
          <a:bodyPr vert="horz" lIns="91440" tIns="45720" rIns="91440" bIns="45720" rtlCol="0" anchor="ctr">
            <a:normAutofit/>
          </a:bodyPr>
          <a:lstStyle/>
          <a:p>
            <a:pPr algn="l" eaLnBrk="1" hangingPunct="1">
              <a:lnSpc>
                <a:spcPct val="90000"/>
              </a:lnSpc>
            </a:pPr>
            <a:r>
              <a:rPr lang="en-US" sz="4400" kern="1200" dirty="0">
                <a:solidFill>
                  <a:srgbClr val="ACD027"/>
                </a:solidFill>
              </a:rPr>
              <a:t>LOA technology Advantages</a:t>
            </a:r>
          </a:p>
        </p:txBody>
      </p:sp>
      <p:sp>
        <p:nvSpPr>
          <p:cNvPr id="14" name="Rectangle 13">
            <a:extLst>
              <a:ext uri="{FF2B5EF4-FFF2-40B4-BE49-F238E27FC236}">
                <a16:creationId xmlns:a16="http://schemas.microsoft.com/office/drawing/2014/main" id="{A5711A0E-A428-4ED1-96CB-33D69FD84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0655" y="1532852"/>
            <a:ext cx="7642689" cy="60512"/>
          </a:xfrm>
          <a:prstGeom prst="rect">
            <a:avLst/>
          </a:prstGeom>
          <a:solidFill>
            <a:schemeClr val="tx1">
              <a:lumMod val="50000"/>
              <a:lumOff val="5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9" name="Content Placeholder 2">
            <a:extLst>
              <a:ext uri="{FF2B5EF4-FFF2-40B4-BE49-F238E27FC236}">
                <a16:creationId xmlns:a16="http://schemas.microsoft.com/office/drawing/2014/main" id="{2450CDE7-3619-4F1E-90A3-B626B8366D9C}"/>
              </a:ext>
            </a:extLst>
          </p:cNvPr>
          <p:cNvGraphicFramePr>
            <a:graphicFrameLocks noGrp="1"/>
          </p:cNvGraphicFramePr>
          <p:nvPr>
            <p:ph sz="half" idx="1"/>
            <p:extLst>
              <p:ext uri="{D42A27DB-BD31-4B8C-83A1-F6EECF244321}">
                <p14:modId xmlns:p14="http://schemas.microsoft.com/office/powerpoint/2010/main" val="1478615176"/>
              </p:ext>
            </p:extLst>
          </p:nvPr>
        </p:nvGraphicFramePr>
        <p:xfrm>
          <a:off x="750654" y="1707767"/>
          <a:ext cx="7642689" cy="27133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Date Placeholder 4">
            <a:extLst>
              <a:ext uri="{FF2B5EF4-FFF2-40B4-BE49-F238E27FC236}">
                <a16:creationId xmlns:a16="http://schemas.microsoft.com/office/drawing/2014/main" id="{38FA7361-D467-43F2-A6C5-0BCF2F8C479D}"/>
              </a:ext>
            </a:extLst>
          </p:cNvPr>
          <p:cNvSpPr>
            <a:spLocks noGrp="1"/>
          </p:cNvSpPr>
          <p:nvPr>
            <p:ph type="dt" sz="half" idx="10"/>
          </p:nvPr>
        </p:nvSpPr>
        <p:spPr/>
        <p:txBody>
          <a:bodyPr/>
          <a:lstStyle/>
          <a:p>
            <a:pPr>
              <a:spcAft>
                <a:spcPts val="600"/>
              </a:spcAft>
              <a:defRPr/>
            </a:pPr>
            <a:fld id="{8836CCA8-784C-473C-A293-0A1FEB1C9904}" type="datetime1">
              <a:rPr lang="en-US" smtClean="0"/>
              <a:pPr>
                <a:spcAft>
                  <a:spcPts val="600"/>
                </a:spcAft>
                <a:defRPr/>
              </a:pPr>
              <a:t>5/20/2024</a:t>
            </a:fld>
            <a:endParaRPr lang="en-US"/>
          </a:p>
        </p:txBody>
      </p:sp>
      <p:sp>
        <p:nvSpPr>
          <p:cNvPr id="6" name="Footer Placeholder 5">
            <a:extLst>
              <a:ext uri="{FF2B5EF4-FFF2-40B4-BE49-F238E27FC236}">
                <a16:creationId xmlns:a16="http://schemas.microsoft.com/office/drawing/2014/main" id="{42D17BF5-3F0E-47FE-B7D5-F3C22BE04B05}"/>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D526547B-3798-4A8C-B6F1-A922F604EC5D}"/>
              </a:ext>
            </a:extLst>
          </p:cNvPr>
          <p:cNvSpPr>
            <a:spLocks noGrp="1"/>
          </p:cNvSpPr>
          <p:nvPr>
            <p:ph type="sldNum" sz="quarter" idx="12"/>
          </p:nvPr>
        </p:nvSpPr>
        <p:spPr/>
        <p:txBody>
          <a:bodyPr/>
          <a:lstStyle/>
          <a:p>
            <a:pPr>
              <a:spcAft>
                <a:spcPts val="600"/>
              </a:spcAft>
              <a:defRPr/>
            </a:pPr>
            <a:fld id="{957235A7-B1F1-49F3-A175-B0A5D520C66B}" type="slidenum">
              <a:rPr lang="en-US" smtClean="0"/>
              <a:pPr>
                <a:spcAft>
                  <a:spcPts val="600"/>
                </a:spcAft>
                <a:defRPr/>
              </a:pPr>
              <a:t>3</a:t>
            </a:fld>
            <a:endParaRPr lang="en-US"/>
          </a:p>
        </p:txBody>
      </p:sp>
    </p:spTree>
    <p:extLst>
      <p:ext uri="{BB962C8B-B14F-4D97-AF65-F5344CB8AC3E}">
        <p14:creationId xmlns:p14="http://schemas.microsoft.com/office/powerpoint/2010/main" val="1119297771"/>
      </p:ext>
    </p:extLst>
  </p:cSld>
  <p:clrMapOvr>
    <a:masterClrMapping/>
  </p:clrMapOvr>
  <p:transition>
    <p:split orient="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F1317-842D-4B04-B35D-D035C44062C0}"/>
              </a:ext>
            </a:extLst>
          </p:cNvPr>
          <p:cNvSpPr>
            <a:spLocks noGrp="1"/>
          </p:cNvSpPr>
          <p:nvPr>
            <p:ph type="title"/>
          </p:nvPr>
        </p:nvSpPr>
        <p:spPr/>
        <p:txBody>
          <a:bodyPr/>
          <a:lstStyle/>
          <a:p>
            <a:r>
              <a:rPr lang="en-US" dirty="0"/>
              <a:t>Installation details will depend on each site</a:t>
            </a:r>
          </a:p>
        </p:txBody>
      </p:sp>
      <p:sp>
        <p:nvSpPr>
          <p:cNvPr id="3" name="Content Placeholder 2">
            <a:extLst>
              <a:ext uri="{FF2B5EF4-FFF2-40B4-BE49-F238E27FC236}">
                <a16:creationId xmlns:a16="http://schemas.microsoft.com/office/drawing/2014/main" id="{2659F631-C7D6-4F45-A6BA-0E2B9D7BFC99}"/>
              </a:ext>
            </a:extLst>
          </p:cNvPr>
          <p:cNvSpPr>
            <a:spLocks noGrp="1"/>
          </p:cNvSpPr>
          <p:nvPr>
            <p:ph idx="1"/>
          </p:nvPr>
        </p:nvSpPr>
        <p:spPr>
          <a:xfrm>
            <a:off x="457200" y="895350"/>
            <a:ext cx="8229600" cy="3505200"/>
          </a:xfrm>
        </p:spPr>
        <p:txBody>
          <a:bodyPr/>
          <a:lstStyle/>
          <a:p>
            <a:pPr marL="342900" indent="-342900">
              <a:buFont typeface="Arial" panose="020B0604020202020204" pitchFamily="34" charset="0"/>
              <a:buChar char="•"/>
            </a:pPr>
            <a:r>
              <a:rPr lang="en-US" dirty="0">
                <a:solidFill>
                  <a:srgbClr val="008CC1"/>
                </a:solidFill>
              </a:rPr>
              <a:t>LOA measures crosswinds up to 10 km</a:t>
            </a:r>
          </a:p>
          <a:p>
            <a:pPr marL="342900" indent="-342900">
              <a:buFont typeface="Arial" panose="020B0604020202020204" pitchFamily="34" charset="0"/>
              <a:buChar char="•"/>
            </a:pPr>
            <a:r>
              <a:rPr lang="en-US" dirty="0">
                <a:solidFill>
                  <a:srgbClr val="008CC1"/>
                </a:solidFill>
              </a:rPr>
              <a:t>A single LOA measures bi-directional cross winds </a:t>
            </a:r>
          </a:p>
          <a:p>
            <a:pPr marL="342900" indent="-342900">
              <a:buFont typeface="Arial" panose="020B0604020202020204" pitchFamily="34" charset="0"/>
              <a:buChar char="•"/>
            </a:pPr>
            <a:r>
              <a:rPr lang="en-US" dirty="0">
                <a:solidFill>
                  <a:srgbClr val="008CC1"/>
                </a:solidFill>
              </a:rPr>
              <a:t>Two LOA’s set up in an x pattern will give you both the X axis and Y axis so you can measure the magnitude and wind direction of the wind vectors </a:t>
            </a:r>
          </a:p>
          <a:p>
            <a:pPr marL="342900" indent="-342900">
              <a:buFont typeface="Arial" panose="020B0604020202020204" pitchFamily="34" charset="0"/>
              <a:buChar char="•"/>
            </a:pPr>
            <a:r>
              <a:rPr lang="en-US" dirty="0">
                <a:solidFill>
                  <a:srgbClr val="008CC1"/>
                </a:solidFill>
              </a:rPr>
              <a:t>Three LOA’s can form an equilateral triangle around the area of concern and account for the movement of the air in that large space</a:t>
            </a:r>
          </a:p>
          <a:p>
            <a:pPr marL="342900" indent="-342900">
              <a:buFont typeface="Arial" panose="020B0604020202020204" pitchFamily="34" charset="0"/>
              <a:buChar char="•"/>
            </a:pPr>
            <a:r>
              <a:rPr lang="en-US" dirty="0">
                <a:solidFill>
                  <a:srgbClr val="008CC1"/>
                </a:solidFill>
              </a:rPr>
              <a:t>Use retroflectors on towers/stacks to measure vertical profiles</a:t>
            </a:r>
          </a:p>
          <a:p>
            <a:pPr marL="342900" indent="-342900">
              <a:buFont typeface="Arial" panose="020B0604020202020204" pitchFamily="34" charset="0"/>
              <a:buChar char="•"/>
            </a:pPr>
            <a:r>
              <a:rPr lang="en-US" dirty="0">
                <a:solidFill>
                  <a:srgbClr val="008CC1"/>
                </a:solidFill>
              </a:rPr>
              <a:t>Shoot LOA beams from buildings, out windows or over water</a:t>
            </a:r>
          </a:p>
          <a:p>
            <a:pPr marL="342900" indent="-342900">
              <a:buFont typeface="Arial" panose="020B0604020202020204" pitchFamily="34" charset="0"/>
              <a:buChar char="•"/>
            </a:pPr>
            <a:endParaRPr lang="en-US" dirty="0">
              <a:solidFill>
                <a:srgbClr val="008CC1"/>
              </a:solidFill>
            </a:endParaRPr>
          </a:p>
        </p:txBody>
      </p:sp>
    </p:spTree>
    <p:extLst>
      <p:ext uri="{BB962C8B-B14F-4D97-AF65-F5344CB8AC3E}">
        <p14:creationId xmlns:p14="http://schemas.microsoft.com/office/powerpoint/2010/main" val="1095293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3429000"/>
            <a:ext cx="5293730" cy="1473199"/>
          </a:xfrm>
          <a:prstGeom prst="rect">
            <a:avLst/>
          </a:prstGeom>
          <a:solidFill>
            <a:srgbClr val="465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E7829E7-3C8F-4DBC-9735-D769A4995130}"/>
              </a:ext>
            </a:extLst>
          </p:cNvPr>
          <p:cNvSpPr>
            <a:spLocks noGrp="1"/>
          </p:cNvSpPr>
          <p:nvPr>
            <p:ph type="title"/>
          </p:nvPr>
        </p:nvSpPr>
        <p:spPr>
          <a:xfrm>
            <a:off x="393192" y="3575304"/>
            <a:ext cx="4945641" cy="1218907"/>
          </a:xfrm>
        </p:spPr>
        <p:txBody>
          <a:bodyPr vert="horz" lIns="91440" tIns="45720" rIns="91440" bIns="45720" rtlCol="0" anchor="ctr">
            <a:normAutofit/>
          </a:bodyPr>
          <a:lstStyle/>
          <a:p>
            <a:pPr algn="r" eaLnBrk="1" hangingPunct="1">
              <a:lnSpc>
                <a:spcPct val="90000"/>
              </a:lnSpc>
            </a:pPr>
            <a:r>
              <a:rPr lang="en-US" sz="3200" kern="1200" dirty="0">
                <a:solidFill>
                  <a:srgbClr val="FFFFFF"/>
                </a:solidFill>
              </a:rPr>
              <a:t>Surround Area of Concern </a:t>
            </a:r>
          </a:p>
        </p:txBody>
      </p:sp>
      <p:sp>
        <p:nvSpPr>
          <p:cNvPr id="24" name="Rectangle 23">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241299"/>
            <a:ext cx="3251710" cy="46609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A9CFF4E0-0BF9-460C-AF29-A3F12B01F1AC}"/>
              </a:ext>
            </a:extLst>
          </p:cNvPr>
          <p:cNvSpPr>
            <a:spLocks noGrp="1"/>
          </p:cNvSpPr>
          <p:nvPr>
            <p:ph sz="half" idx="1"/>
          </p:nvPr>
        </p:nvSpPr>
        <p:spPr>
          <a:xfrm>
            <a:off x="6021989" y="501689"/>
            <a:ext cx="2568554" cy="4356061"/>
          </a:xfrm>
        </p:spPr>
        <p:txBody>
          <a:bodyPr vert="horz" lIns="91440" tIns="45720" rIns="91440" bIns="45720" rtlCol="0" anchor="ctr">
            <a:normAutofit fontScale="92500" lnSpcReduction="10000"/>
          </a:bodyPr>
          <a:lstStyle/>
          <a:p>
            <a:pPr marL="314325" indent="-285750" eaLnBrk="1" hangingPunct="1">
              <a:lnSpc>
                <a:spcPct val="90000"/>
              </a:lnSpc>
            </a:pPr>
            <a:r>
              <a:rPr lang="en-US" altLang="en-US" sz="1800" kern="1200" dirty="0">
                <a:solidFill>
                  <a:srgbClr val="FFFFFF"/>
                </a:solidFill>
              </a:rPr>
              <a:t>Use several LOAs to form an enclosed contour. At each lag, it will measure the cross-wind along the optical path. </a:t>
            </a:r>
          </a:p>
          <a:p>
            <a:pPr marL="314325" indent="-285750" eaLnBrk="1" hangingPunct="1">
              <a:lnSpc>
                <a:spcPct val="90000"/>
              </a:lnSpc>
            </a:pPr>
            <a:r>
              <a:rPr lang="en-US" altLang="en-US" sz="1800" kern="1200" dirty="0">
                <a:solidFill>
                  <a:srgbClr val="FFFFFF"/>
                </a:solidFill>
              </a:rPr>
              <a:t>By averaging the wind vectors on all sides, it will give the average 2-dimensional wind over a large area. </a:t>
            </a:r>
          </a:p>
          <a:p>
            <a:pPr marL="314325" indent="-285750" eaLnBrk="1" hangingPunct="1">
              <a:lnSpc>
                <a:spcPct val="90000"/>
              </a:lnSpc>
            </a:pPr>
            <a:r>
              <a:rPr lang="en-US" altLang="en-US" sz="1800" kern="1200" dirty="0">
                <a:solidFill>
                  <a:srgbClr val="FFFFFF"/>
                </a:solidFill>
              </a:rPr>
              <a:t>By measuring the convergence or divergence of all the winds measured at all the lags, it will give the near-ground vertical wind of the enclosed area.</a:t>
            </a:r>
          </a:p>
          <a:p>
            <a:pPr marL="28575" indent="0" eaLnBrk="1" hangingPunct="1">
              <a:lnSpc>
                <a:spcPct val="90000"/>
              </a:lnSpc>
              <a:buNone/>
            </a:pPr>
            <a:endParaRPr lang="en-US" sz="1400" kern="1200" dirty="0">
              <a:solidFill>
                <a:srgbClr val="FFFFFF"/>
              </a:solidFill>
            </a:endParaRPr>
          </a:p>
        </p:txBody>
      </p:sp>
      <p:sp>
        <p:nvSpPr>
          <p:cNvPr id="5" name="Date Placeholder 4">
            <a:extLst>
              <a:ext uri="{FF2B5EF4-FFF2-40B4-BE49-F238E27FC236}">
                <a16:creationId xmlns:a16="http://schemas.microsoft.com/office/drawing/2014/main" id="{DED6BBA2-0FAA-4FDC-9930-B597DCB3277F}"/>
              </a:ext>
            </a:extLst>
          </p:cNvPr>
          <p:cNvSpPr>
            <a:spLocks noGrp="1"/>
          </p:cNvSpPr>
          <p:nvPr>
            <p:ph type="dt" sz="half" idx="10"/>
          </p:nvPr>
        </p:nvSpPr>
        <p:spPr/>
        <p:txBody>
          <a:bodyPr/>
          <a:lstStyle/>
          <a:p>
            <a:pPr>
              <a:spcAft>
                <a:spcPts val="600"/>
              </a:spcAft>
              <a:defRPr/>
            </a:pPr>
            <a:fld id="{287DE6B5-F39E-4662-970E-A5762B82F95F}" type="datetime1">
              <a:rPr lang="en-US" smtClean="0"/>
              <a:pPr>
                <a:spcAft>
                  <a:spcPts val="600"/>
                </a:spcAft>
                <a:defRPr/>
              </a:pPr>
              <a:t>5/20/2024</a:t>
            </a:fld>
            <a:endParaRPr lang="en-US"/>
          </a:p>
        </p:txBody>
      </p:sp>
      <p:sp>
        <p:nvSpPr>
          <p:cNvPr id="6" name="Footer Placeholder 5">
            <a:extLst>
              <a:ext uri="{FF2B5EF4-FFF2-40B4-BE49-F238E27FC236}">
                <a16:creationId xmlns:a16="http://schemas.microsoft.com/office/drawing/2014/main" id="{06E35754-1CCE-4807-944E-F4273E3597A3}"/>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00F18F9D-BFFE-4F27-A8F6-78956DEAD076}"/>
              </a:ext>
            </a:extLst>
          </p:cNvPr>
          <p:cNvSpPr>
            <a:spLocks noGrp="1"/>
          </p:cNvSpPr>
          <p:nvPr>
            <p:ph type="sldNum" sz="quarter" idx="12"/>
          </p:nvPr>
        </p:nvSpPr>
        <p:spPr/>
        <p:txBody>
          <a:bodyPr/>
          <a:lstStyle/>
          <a:p>
            <a:pPr>
              <a:spcAft>
                <a:spcPts val="600"/>
              </a:spcAft>
              <a:defRPr/>
            </a:pPr>
            <a:fld id="{957235A7-B1F1-49F3-A175-B0A5D520C66B}" type="slidenum">
              <a:rPr lang="en-US" smtClean="0"/>
              <a:pPr>
                <a:spcAft>
                  <a:spcPts val="600"/>
                </a:spcAft>
                <a:defRPr/>
              </a:pPr>
              <a:t>5</a:t>
            </a:fld>
            <a:endParaRPr lang="en-US"/>
          </a:p>
        </p:txBody>
      </p:sp>
      <p:pic>
        <p:nvPicPr>
          <p:cNvPr id="27" name="Picture 26">
            <a:extLst>
              <a:ext uri="{FF2B5EF4-FFF2-40B4-BE49-F238E27FC236}">
                <a16:creationId xmlns:a16="http://schemas.microsoft.com/office/drawing/2014/main" id="{622A948E-D738-4429-B994-92CC5A3BA6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52188" y="327731"/>
            <a:ext cx="3251710" cy="3028117"/>
          </a:xfrm>
          <a:prstGeom prst="rect">
            <a:avLst/>
          </a:prstGeom>
        </p:spPr>
      </p:pic>
    </p:spTree>
    <p:extLst>
      <p:ext uri="{BB962C8B-B14F-4D97-AF65-F5344CB8AC3E}">
        <p14:creationId xmlns:p14="http://schemas.microsoft.com/office/powerpoint/2010/main" val="3449611389"/>
      </p:ext>
    </p:extLst>
  </p:cSld>
  <p:clrMapOvr>
    <a:masterClrMapping/>
  </p:clrMapOvr>
  <p:transition>
    <p:split orient="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itle 4"/>
          <p:cNvSpPr>
            <a:spLocks noGrp="1"/>
          </p:cNvSpPr>
          <p:nvPr>
            <p:ph type="title"/>
          </p:nvPr>
        </p:nvSpPr>
        <p:spPr/>
        <p:txBody>
          <a:bodyPr/>
          <a:lstStyle/>
          <a:p>
            <a:r>
              <a:rPr lang="en-US" altLang="en-US" dirty="0"/>
              <a:t>LOA Technology Capabilities</a:t>
            </a:r>
          </a:p>
        </p:txBody>
      </p:sp>
      <p:sp>
        <p:nvSpPr>
          <p:cNvPr id="3" name="Content Placeholder 2"/>
          <p:cNvSpPr>
            <a:spLocks noGrp="1"/>
          </p:cNvSpPr>
          <p:nvPr>
            <p:ph idx="1"/>
          </p:nvPr>
        </p:nvSpPr>
        <p:spPr/>
        <p:txBody>
          <a:bodyPr/>
          <a:lstStyle/>
          <a:p>
            <a:pPr lvl="1"/>
            <a:r>
              <a:rPr lang="en-US" altLang="en-US" dirty="0"/>
              <a:t>Micrometeorology: Convergence/Divergence – Diffusion Studies</a:t>
            </a:r>
          </a:p>
          <a:p>
            <a:pPr lvl="1"/>
            <a:r>
              <a:rPr lang="en-US" altLang="en-US" dirty="0"/>
              <a:t>Obtain Two dimensional wind profiles</a:t>
            </a:r>
          </a:p>
          <a:p>
            <a:pPr lvl="1"/>
            <a:r>
              <a:rPr lang="en-US" altLang="en-US" dirty="0"/>
              <a:t>Measure Up Drafts / Down Drafts</a:t>
            </a:r>
          </a:p>
          <a:p>
            <a:pPr lvl="1"/>
            <a:r>
              <a:rPr lang="en-US" altLang="en-US" dirty="0"/>
              <a:t>Plume Dispersion</a:t>
            </a:r>
          </a:p>
          <a:p>
            <a:pPr lvl="1"/>
            <a:r>
              <a:rPr lang="en-US" altLang="en-US" dirty="0"/>
              <a:t>Cross Winds</a:t>
            </a:r>
          </a:p>
          <a:p>
            <a:pPr lvl="1"/>
            <a:r>
              <a:rPr lang="en-US" altLang="en-US" dirty="0"/>
              <a:t>Cn2 Strength (Turbulence)</a:t>
            </a:r>
          </a:p>
          <a:p>
            <a:pPr lvl="1"/>
            <a:r>
              <a:rPr lang="en-US" altLang="en-US" dirty="0"/>
              <a:t>Microburst</a:t>
            </a:r>
          </a:p>
          <a:p>
            <a:pPr lvl="1"/>
            <a:r>
              <a:rPr lang="en-US" altLang="en-US" dirty="0"/>
              <a:t>Vertical Profiles</a:t>
            </a:r>
          </a:p>
        </p:txBody>
      </p:sp>
    </p:spTree>
    <p:extLst>
      <p:ext uri="{BB962C8B-B14F-4D97-AF65-F5344CB8AC3E}">
        <p14:creationId xmlns:p14="http://schemas.microsoft.com/office/powerpoint/2010/main" val="2293669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79DCB-2091-422F-B43B-611FEFAB5572}"/>
              </a:ext>
            </a:extLst>
          </p:cNvPr>
          <p:cNvSpPr>
            <a:spLocks noGrp="1"/>
          </p:cNvSpPr>
          <p:nvPr>
            <p:ph type="title"/>
          </p:nvPr>
        </p:nvSpPr>
        <p:spPr/>
        <p:txBody>
          <a:bodyPr/>
          <a:lstStyle/>
          <a:p>
            <a:pPr fontAlgn="auto">
              <a:spcAft>
                <a:spcPts val="0"/>
              </a:spcAft>
              <a:defRPr/>
            </a:pPr>
            <a:r>
              <a:rPr lang="en-US" dirty="0"/>
              <a:t>What is Optical Scintillation?</a:t>
            </a:r>
          </a:p>
        </p:txBody>
      </p:sp>
      <p:sp>
        <p:nvSpPr>
          <p:cNvPr id="3" name="Content Placeholder 2">
            <a:extLst>
              <a:ext uri="{FF2B5EF4-FFF2-40B4-BE49-F238E27FC236}">
                <a16:creationId xmlns:a16="http://schemas.microsoft.com/office/drawing/2014/main" id="{C9B82931-5130-4587-BBB5-7780D49BC614}"/>
              </a:ext>
            </a:extLst>
          </p:cNvPr>
          <p:cNvSpPr>
            <a:spLocks noGrp="1"/>
          </p:cNvSpPr>
          <p:nvPr>
            <p:ph idx="1"/>
          </p:nvPr>
        </p:nvSpPr>
        <p:spPr/>
        <p:txBody>
          <a:bodyPr/>
          <a:lstStyle/>
          <a:p>
            <a:pPr fontAlgn="auto">
              <a:defRPr/>
            </a:pPr>
            <a:r>
              <a:rPr lang="en-US" dirty="0">
                <a:solidFill>
                  <a:schemeClr val="tx1"/>
                </a:solidFill>
              </a:rPr>
              <a:t>LOA technology is based on:</a:t>
            </a:r>
          </a:p>
          <a:p>
            <a:pPr marL="342900" indent="-342900" fontAlgn="auto">
              <a:buFont typeface="+mj-lt"/>
              <a:buAutoNum type="arabicPeriod"/>
              <a:defRPr/>
            </a:pPr>
            <a:r>
              <a:rPr lang="en-US" dirty="0">
                <a:solidFill>
                  <a:srgbClr val="008CC1"/>
                </a:solidFill>
              </a:rPr>
              <a:t>Optical Scintillation (Light Fluctuation)</a:t>
            </a:r>
          </a:p>
          <a:p>
            <a:pPr marL="342900" indent="-342900" fontAlgn="auto">
              <a:buFont typeface="+mj-lt"/>
              <a:buAutoNum type="arabicPeriod"/>
              <a:defRPr/>
            </a:pPr>
            <a:r>
              <a:rPr lang="en-US" dirty="0">
                <a:solidFill>
                  <a:srgbClr val="008CC1"/>
                </a:solidFill>
              </a:rPr>
              <a:t>Temporal cross-correlation (i.e. Time of Flight) </a:t>
            </a:r>
          </a:p>
          <a:p>
            <a:pPr fontAlgn="auto">
              <a:defRPr/>
            </a:pPr>
            <a:r>
              <a:rPr lang="en-US" dirty="0">
                <a:solidFill>
                  <a:schemeClr val="tx1"/>
                </a:solidFill>
              </a:rPr>
              <a:t>LOA uses a partially coherent LED and works by clocking the speed of shadows that pass by two detectors.</a:t>
            </a:r>
          </a:p>
        </p:txBody>
      </p:sp>
      <p:pic>
        <p:nvPicPr>
          <p:cNvPr id="13316" name="Content Placeholder 5">
            <a:extLst>
              <a:ext uri="{FF2B5EF4-FFF2-40B4-BE49-F238E27FC236}">
                <a16:creationId xmlns:a16="http://schemas.microsoft.com/office/drawing/2014/main" id="{285774A2-7C17-4A59-97E9-DAAD847B410E}"/>
              </a:ext>
            </a:extLst>
          </p:cNvPr>
          <p:cNvPicPr>
            <a:picLocks noGrp="1" noChangeAspect="1" noChangeArrowheads="1"/>
          </p:cNvPicPr>
          <p:nvPr>
            <p:ph idx="10"/>
          </p:nvPr>
        </p:nvPicPr>
        <p:blipFill>
          <a:blip r:embed="rId3">
            <a:extLst>
              <a:ext uri="{28A0092B-C50C-407E-A947-70E740481C1C}">
                <a14:useLocalDpi xmlns:a14="http://schemas.microsoft.com/office/drawing/2010/main" val="0"/>
              </a:ext>
            </a:extLst>
          </a:blip>
          <a:srcRect/>
          <a:stretch>
            <a:fillRect/>
          </a:stretch>
        </p:blipFill>
        <p:spPr bwMode="auto">
          <a:xfrm>
            <a:off x="4789885" y="1328737"/>
            <a:ext cx="2593181" cy="2500313"/>
          </a:xfrm>
        </p:spPr>
      </p:pic>
      <p:sp>
        <p:nvSpPr>
          <p:cNvPr id="8197" name="Content Placeholder 4">
            <a:extLst>
              <a:ext uri="{FF2B5EF4-FFF2-40B4-BE49-F238E27FC236}">
                <a16:creationId xmlns:a16="http://schemas.microsoft.com/office/drawing/2014/main" id="{8A3355EE-246B-448E-BE37-F5AD90589195}"/>
              </a:ext>
            </a:extLst>
          </p:cNvPr>
          <p:cNvSpPr>
            <a:spLocks noGrp="1" noChangeArrowheads="1"/>
          </p:cNvSpPr>
          <p:nvPr>
            <p:ph idx="11"/>
          </p:nvPr>
        </p:nvSpPr>
        <p:spPr>
          <a:xfrm>
            <a:off x="4572001" y="3937398"/>
            <a:ext cx="2936081" cy="621506"/>
          </a:xfrm>
        </p:spPr>
        <p:txBody>
          <a:bodyPr>
            <a:normAutofit fontScale="77500" lnSpcReduction="20000"/>
          </a:bodyPr>
          <a:lstStyle/>
          <a:p>
            <a:pPr algn="r" fontAlgn="auto">
              <a:defRPr/>
            </a:pPr>
            <a:endParaRPr lang="en-US" altLang="en-US" sz="1200" dirty="0">
              <a:solidFill>
                <a:srgbClr val="008CC1"/>
              </a:solidFill>
              <a:latin typeface="Arial" panose="020B0604020202020204" pitchFamily="34" charset="0"/>
              <a:cs typeface="Arial" panose="020B0604020202020204" pitchFamily="34" charset="0"/>
            </a:endParaRPr>
          </a:p>
          <a:p>
            <a:pPr algn="ctr" fontAlgn="auto">
              <a:defRPr/>
            </a:pPr>
            <a:r>
              <a:rPr lang="en-US" altLang="en-US" sz="1800" b="0" dirty="0">
                <a:solidFill>
                  <a:srgbClr val="008CC1"/>
                </a:solidFill>
                <a:latin typeface="Arial" panose="020B0604020202020204" pitchFamily="34" charset="0"/>
                <a:cs typeface="Arial" panose="020B0604020202020204" pitchFamily="34" charset="0"/>
              </a:rPr>
              <a:t>Diffusion of light</a:t>
            </a:r>
          </a:p>
          <a:p>
            <a:pPr algn="ctr" fontAlgn="auto">
              <a:defRPr/>
            </a:pPr>
            <a:r>
              <a:rPr lang="en-US" altLang="en-US" sz="1800" b="0" dirty="0">
                <a:solidFill>
                  <a:srgbClr val="008CC1"/>
                </a:solidFill>
                <a:latin typeface="Arial" panose="020B0604020202020204" pitchFamily="34" charset="0"/>
                <a:cs typeface="Arial" panose="020B0604020202020204" pitchFamily="34" charset="0"/>
              </a:rPr>
              <a:t> (Optical Scintillation)</a:t>
            </a:r>
            <a:endParaRPr lang="en-US" altLang="en-US" sz="1800" dirty="0">
              <a:solidFill>
                <a:srgbClr val="008CC1"/>
              </a:solidFill>
              <a:latin typeface="Arial" panose="020B0604020202020204" pitchFamily="34" charset="0"/>
              <a:cs typeface="Arial" panose="020B0604020202020204" pitchFamily="34" charset="0"/>
            </a:endParaRPr>
          </a:p>
        </p:txBody>
      </p:sp>
    </p:spTree>
  </p:cSld>
  <p:clrMapOvr>
    <a:masterClrMapping/>
  </p:clrMapOvr>
  <p:transition>
    <p:split orient="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170">
            <a:extLst>
              <a:ext uri="{FF2B5EF4-FFF2-40B4-BE49-F238E27FC236}">
                <a16:creationId xmlns:a16="http://schemas.microsoft.com/office/drawing/2014/main" id="{A1FF70A0-7B9F-42CB-B79B-F9F5464714F1}"/>
              </a:ext>
            </a:extLst>
          </p:cNvPr>
          <p:cNvSpPr>
            <a:spLocks noGrp="1" noChangeArrowheads="1"/>
          </p:cNvSpPr>
          <p:nvPr>
            <p:ph type="title"/>
          </p:nvPr>
        </p:nvSpPr>
        <p:spPr>
          <a:xfrm>
            <a:off x="1756761" y="447014"/>
            <a:ext cx="5633605" cy="696212"/>
          </a:xfrm>
        </p:spPr>
        <p:txBody>
          <a:bodyPr/>
          <a:lstStyle/>
          <a:p>
            <a:pPr fontAlgn="auto">
              <a:spcAft>
                <a:spcPts val="0"/>
              </a:spcAft>
              <a:defRPr/>
            </a:pPr>
            <a:r>
              <a:rPr lang="en-US" altLang="en-US" sz="2800" i="1" dirty="0">
                <a:solidFill>
                  <a:srgbClr val="ACD027"/>
                </a:solidFill>
                <a:sym typeface="WP TypographicSymbols"/>
              </a:rPr>
              <a:t>Optical Scintillation Technology</a:t>
            </a:r>
            <a:endParaRPr lang="en-US" altLang="en-US" sz="2800" dirty="0">
              <a:solidFill>
                <a:srgbClr val="ACD027"/>
              </a:solidFill>
              <a:sym typeface="WP TypographicSymbols"/>
            </a:endParaRPr>
          </a:p>
        </p:txBody>
      </p:sp>
      <p:graphicFrame>
        <p:nvGraphicFramePr>
          <p:cNvPr id="15363" name="Object 7171">
            <a:extLst>
              <a:ext uri="{FF2B5EF4-FFF2-40B4-BE49-F238E27FC236}">
                <a16:creationId xmlns:a16="http://schemas.microsoft.com/office/drawing/2014/main" id="{70E81C38-221D-4F7A-A518-9F9D41761723}"/>
              </a:ext>
            </a:extLst>
          </p:cNvPr>
          <p:cNvGraphicFramePr>
            <a:graphicFrameLocks noChangeAspect="1"/>
          </p:cNvGraphicFramePr>
          <p:nvPr/>
        </p:nvGraphicFramePr>
        <p:xfrm>
          <a:off x="1493838" y="971550"/>
          <a:ext cx="6134100" cy="3581400"/>
        </p:xfrm>
        <a:graphic>
          <a:graphicData uri="http://schemas.openxmlformats.org/presentationml/2006/ole">
            <mc:AlternateContent xmlns:mc="http://schemas.openxmlformats.org/markup-compatibility/2006">
              <mc:Choice xmlns:v="urn:schemas-microsoft-com:vml" Requires="v">
                <p:oleObj name="Document" r:id="rId3" imgW="6116807" imgH="3861488" progId="Word.Document.8">
                  <p:embed/>
                </p:oleObj>
              </mc:Choice>
              <mc:Fallback>
                <p:oleObj name="Document" r:id="rId3" imgW="6116807" imgH="3861488" progId="Word.Document.8">
                  <p:embed/>
                  <p:pic>
                    <p:nvPicPr>
                      <p:cNvPr id="15363" name="Object 7171">
                        <a:extLst>
                          <a:ext uri="{FF2B5EF4-FFF2-40B4-BE49-F238E27FC236}">
                            <a16:creationId xmlns:a16="http://schemas.microsoft.com/office/drawing/2014/main" id="{70E81C38-221D-4F7A-A518-9F9D41761723}"/>
                          </a:ext>
                        </a:extLst>
                      </p:cNvPr>
                      <p:cNvPicPr>
                        <a:picLocks noChangeAspect="1" noChangeArrowheads="1"/>
                      </p:cNvPicPr>
                      <p:nvPr/>
                    </p:nvPicPr>
                    <p:blipFill>
                      <a:blip r:embed="rId4"/>
                      <a:srcRect r="-7471" b="9488"/>
                      <a:stretch>
                        <a:fillRect/>
                      </a:stretch>
                    </p:blipFill>
                    <p:spPr bwMode="auto">
                      <a:xfrm>
                        <a:off x="1493838" y="971550"/>
                        <a:ext cx="6134100" cy="3581400"/>
                      </a:xfrm>
                      <a:prstGeom prst="rect">
                        <a:avLst/>
                      </a:prstGeom>
                      <a:solidFill>
                        <a:schemeClr val="accent2">
                          <a:alpha val="0"/>
                        </a:schemeClr>
                      </a:solidFill>
                      <a:ln>
                        <a:noFill/>
                      </a:ln>
                      <a:effectLst/>
                    </p:spPr>
                  </p:pic>
                </p:oleObj>
              </mc:Fallback>
            </mc:AlternateContent>
          </a:graphicData>
        </a:graphic>
      </p:graphicFrame>
    </p:spTree>
    <p:extLst>
      <p:ext uri="{BB962C8B-B14F-4D97-AF65-F5344CB8AC3E}">
        <p14:creationId xmlns:p14="http://schemas.microsoft.com/office/powerpoint/2010/main" val="129541976"/>
      </p:ext>
    </p:extLst>
  </p:cSld>
  <p:clrMapOvr>
    <a:masterClrMapping/>
  </p:clrMapOvr>
  <p:transition>
    <p:split orient="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870F6-E1A8-432E-B725-06D645A619FE}"/>
              </a:ext>
            </a:extLst>
          </p:cNvPr>
          <p:cNvSpPr>
            <a:spLocks noGrp="1"/>
          </p:cNvSpPr>
          <p:nvPr>
            <p:ph type="title"/>
          </p:nvPr>
        </p:nvSpPr>
        <p:spPr/>
        <p:txBody>
          <a:bodyPr/>
          <a:lstStyle/>
          <a:p>
            <a:r>
              <a:rPr lang="en-US" dirty="0"/>
              <a:t>LOA digital processing</a:t>
            </a:r>
          </a:p>
        </p:txBody>
      </p:sp>
      <p:pic>
        <p:nvPicPr>
          <p:cNvPr id="7" name="Content Placeholder 6">
            <a:extLst>
              <a:ext uri="{FF2B5EF4-FFF2-40B4-BE49-F238E27FC236}">
                <a16:creationId xmlns:a16="http://schemas.microsoft.com/office/drawing/2014/main" id="{BBA5C37E-27EA-447E-8E2B-EDA841B3217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71600" y="955573"/>
            <a:ext cx="6096000" cy="3232353"/>
          </a:xfrm>
        </p:spPr>
      </p:pic>
      <p:sp>
        <p:nvSpPr>
          <p:cNvPr id="5" name="Content Placeholder 4">
            <a:extLst>
              <a:ext uri="{FF2B5EF4-FFF2-40B4-BE49-F238E27FC236}">
                <a16:creationId xmlns:a16="http://schemas.microsoft.com/office/drawing/2014/main" id="{EC3651F3-A9B6-4AB9-AC94-3AA086C0B7DA}"/>
              </a:ext>
            </a:extLst>
          </p:cNvPr>
          <p:cNvSpPr>
            <a:spLocks noGrp="1"/>
          </p:cNvSpPr>
          <p:nvPr>
            <p:ph idx="11"/>
          </p:nvPr>
        </p:nvSpPr>
        <p:spPr/>
        <p:txBody>
          <a:bodyPr/>
          <a:lstStyle/>
          <a:p>
            <a:pPr algn="ctr"/>
            <a:r>
              <a:rPr lang="en-US" sz="2000" dirty="0">
                <a:solidFill>
                  <a:srgbClr val="008CC1"/>
                </a:solidFill>
              </a:rPr>
              <a:t>Detectors are Bi-directional</a:t>
            </a:r>
          </a:p>
        </p:txBody>
      </p:sp>
    </p:spTree>
    <p:extLst>
      <p:ext uri="{BB962C8B-B14F-4D97-AF65-F5344CB8AC3E}">
        <p14:creationId xmlns:p14="http://schemas.microsoft.com/office/powerpoint/2010/main" val="34073878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AB64F13D-849B-46CB-ACE7-1266E431EC5E}"/>
              </a:ext>
            </a:extLst>
          </p:cNvPr>
          <p:cNvSpPr>
            <a:spLocks noGrp="1" noChangeArrowheads="1"/>
          </p:cNvSpPr>
          <p:nvPr>
            <p:ph type="title"/>
          </p:nvPr>
        </p:nvSpPr>
        <p:spPr>
          <a:xfrm>
            <a:off x="1756761" y="447014"/>
            <a:ext cx="5633605" cy="481674"/>
          </a:xfrm>
        </p:spPr>
        <p:txBody>
          <a:bodyPr/>
          <a:lstStyle/>
          <a:p>
            <a:pPr fontAlgn="auto">
              <a:spcAft>
                <a:spcPts val="0"/>
              </a:spcAft>
              <a:defRPr/>
            </a:pPr>
            <a:r>
              <a:rPr lang="en-US" altLang="en-US" sz="2800" i="1" dirty="0">
                <a:solidFill>
                  <a:srgbClr val="ACD027"/>
                </a:solidFill>
                <a:sym typeface="WP TypographicSymbols"/>
              </a:rPr>
              <a:t>Optical Scintillation Technology</a:t>
            </a:r>
            <a:endParaRPr lang="en-US" altLang="en-US" sz="2800" dirty="0">
              <a:solidFill>
                <a:srgbClr val="ACD027"/>
              </a:solidFill>
              <a:sym typeface="WP TypographicSymbols"/>
            </a:endParaRPr>
          </a:p>
        </p:txBody>
      </p:sp>
      <p:pic>
        <p:nvPicPr>
          <p:cNvPr id="19459" name="Picture 129" descr="t">
            <a:extLst>
              <a:ext uri="{FF2B5EF4-FFF2-40B4-BE49-F238E27FC236}">
                <a16:creationId xmlns:a16="http://schemas.microsoft.com/office/drawing/2014/main" id="{56F075BC-D384-423A-8E93-00D77BC1BD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008" t="6682" r="5008" b="26726"/>
          <a:stretch>
            <a:fillRect/>
          </a:stretch>
        </p:blipFill>
        <p:spPr bwMode="auto">
          <a:xfrm>
            <a:off x="1666876" y="1143000"/>
            <a:ext cx="5869781" cy="3255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plit orient="vert"/>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6616" y="0"/>
            <a:ext cx="8182719" cy="51435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E036EEAA-35C9-4E8E-9079-8BCD337F14DA}"/>
              </a:ext>
            </a:extLst>
          </p:cNvPr>
          <p:cNvSpPr>
            <a:spLocks noGrp="1"/>
          </p:cNvSpPr>
          <p:nvPr>
            <p:ph type="title"/>
          </p:nvPr>
        </p:nvSpPr>
        <p:spPr>
          <a:xfrm>
            <a:off x="2284026" y="1532747"/>
            <a:ext cx="4578895" cy="1523291"/>
          </a:xfrm>
        </p:spPr>
        <p:txBody>
          <a:bodyPr vert="horz" lIns="91440" tIns="45720" rIns="91440" bIns="45720" rtlCol="0" anchor="b">
            <a:normAutofit/>
          </a:bodyPr>
          <a:lstStyle/>
          <a:p>
            <a:pPr eaLnBrk="1" fontAlgn="auto" hangingPunct="1">
              <a:lnSpc>
                <a:spcPct val="90000"/>
              </a:lnSpc>
              <a:spcAft>
                <a:spcPts val="0"/>
              </a:spcAft>
              <a:defRPr/>
            </a:pPr>
            <a:r>
              <a:rPr lang="en-US" sz="5100" kern="1200">
                <a:solidFill>
                  <a:srgbClr val="FFFFFF"/>
                </a:solidFill>
                <a:latin typeface="+mj-lt"/>
                <a:ea typeface="+mj-ea"/>
                <a:cs typeface="+mj-cs"/>
              </a:rPr>
              <a:t>Successful Applications</a:t>
            </a:r>
          </a:p>
        </p:txBody>
      </p:sp>
      <p:sp>
        <p:nvSpPr>
          <p:cNvPr id="3" name="Text Placeholder 2">
            <a:extLst>
              <a:ext uri="{FF2B5EF4-FFF2-40B4-BE49-F238E27FC236}">
                <a16:creationId xmlns:a16="http://schemas.microsoft.com/office/drawing/2014/main" id="{0C8BEABF-875A-455B-86A8-EB3A609B3D25}"/>
              </a:ext>
            </a:extLst>
          </p:cNvPr>
          <p:cNvSpPr>
            <a:spLocks noGrp="1"/>
          </p:cNvSpPr>
          <p:nvPr>
            <p:ph type="body" idx="1"/>
          </p:nvPr>
        </p:nvSpPr>
        <p:spPr>
          <a:xfrm>
            <a:off x="2284026" y="3056038"/>
            <a:ext cx="4578895" cy="511559"/>
          </a:xfrm>
        </p:spPr>
        <p:txBody>
          <a:bodyPr vert="horz" lIns="91440" tIns="45720" rIns="91440" bIns="45720" rtlCol="0">
            <a:normAutofit/>
          </a:bodyPr>
          <a:lstStyle/>
          <a:p>
            <a:pPr algn="ctr" eaLnBrk="1" fontAlgn="auto" hangingPunct="1">
              <a:lnSpc>
                <a:spcPct val="90000"/>
              </a:lnSpc>
              <a:spcBef>
                <a:spcPts val="1000"/>
              </a:spcBef>
              <a:defRPr/>
            </a:pPr>
            <a:r>
              <a:rPr lang="en-US" sz="2400" kern="1200">
                <a:solidFill>
                  <a:srgbClr val="FFFFFF"/>
                </a:solidFill>
                <a:latin typeface="+mn-lt"/>
                <a:ea typeface="+mn-ea"/>
                <a:cs typeface="+mn-cs"/>
              </a:rPr>
              <a:t>LOA technology </a:t>
            </a:r>
          </a:p>
        </p:txBody>
      </p:sp>
    </p:spTree>
  </p:cSld>
  <p:clrMapOvr>
    <a:masterClrMapping/>
  </p:clrMapOvr>
  <p:transition>
    <p:split orient="vert"/>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descr="A picture containing indoor, building&#10;&#10;Description automatically generated">
            <a:extLst>
              <a:ext uri="{FF2B5EF4-FFF2-40B4-BE49-F238E27FC236}">
                <a16:creationId xmlns:a16="http://schemas.microsoft.com/office/drawing/2014/main" id="{D56DC354-1A93-4C07-9987-A060E405C295}"/>
              </a:ext>
            </a:extLst>
          </p:cNvPr>
          <p:cNvPicPr>
            <a:picLocks noChangeAspect="1"/>
          </p:cNvPicPr>
          <p:nvPr/>
        </p:nvPicPr>
        <p:blipFill rotWithShape="1">
          <a:blip r:embed="rId3" cstate="print">
            <a:alphaModFix/>
            <a:extLst>
              <a:ext uri="{28A0092B-C50C-407E-A947-70E740481C1C}">
                <a14:useLocalDpi xmlns:a14="http://schemas.microsoft.com/office/drawing/2010/main" val="0"/>
              </a:ext>
            </a:extLst>
          </a:blip>
          <a:srcRect l="18513" r="16453" b="-2"/>
          <a:stretch/>
        </p:blipFill>
        <p:spPr>
          <a:xfrm>
            <a:off x="2972324" y="540936"/>
            <a:ext cx="4795614" cy="5143490"/>
          </a:xfrm>
          <a:prstGeom prst="rect">
            <a:avLst/>
          </a:prstGeom>
        </p:spPr>
      </p:pic>
      <p:pic>
        <p:nvPicPr>
          <p:cNvPr id="20489" name="Picture 191">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flipH="1" flipV="1">
            <a:off x="0" y="0"/>
            <a:ext cx="9144000" cy="5143500"/>
          </a:xfrm>
          <a:prstGeom prst="rect">
            <a:avLst/>
          </a:prstGeom>
        </p:spPr>
      </p:pic>
      <p:sp>
        <p:nvSpPr>
          <p:cNvPr id="20482" name="Title 1">
            <a:extLst>
              <a:ext uri="{FF2B5EF4-FFF2-40B4-BE49-F238E27FC236}">
                <a16:creationId xmlns:a16="http://schemas.microsoft.com/office/drawing/2014/main" id="{5FB4BF41-8950-4B79-97EA-C593B40CD8CE}"/>
              </a:ext>
            </a:extLst>
          </p:cNvPr>
          <p:cNvSpPr>
            <a:spLocks noGrp="1" noChangeArrowheads="1"/>
          </p:cNvSpPr>
          <p:nvPr>
            <p:ph type="title"/>
          </p:nvPr>
        </p:nvSpPr>
        <p:spPr>
          <a:xfrm>
            <a:off x="379642" y="360179"/>
            <a:ext cx="4192358" cy="983748"/>
          </a:xfrm>
        </p:spPr>
        <p:txBody>
          <a:bodyPr vert="horz" lIns="91440" tIns="45720" rIns="91440" bIns="45720" rtlCol="0" anchor="ctr">
            <a:normAutofit/>
          </a:bodyPr>
          <a:lstStyle/>
          <a:p>
            <a:pPr eaLnBrk="1" fontAlgn="auto" hangingPunct="1">
              <a:lnSpc>
                <a:spcPct val="90000"/>
              </a:lnSpc>
              <a:spcAft>
                <a:spcPts val="0"/>
              </a:spcAft>
              <a:defRPr/>
            </a:pPr>
            <a:r>
              <a:rPr lang="en-US" altLang="en-US" sz="2100" kern="1200" dirty="0">
                <a:solidFill>
                  <a:srgbClr val="ACD027"/>
                </a:solidFill>
              </a:rPr>
              <a:t>Aluminum Roof Vents</a:t>
            </a:r>
            <a:br>
              <a:rPr lang="en-US" altLang="en-US" sz="2100" kern="1200" dirty="0">
                <a:solidFill>
                  <a:srgbClr val="ACD027"/>
                </a:solidFill>
              </a:rPr>
            </a:br>
            <a:r>
              <a:rPr lang="en-US" altLang="en-US" sz="2100" kern="1200" dirty="0">
                <a:solidFill>
                  <a:srgbClr val="ACD027"/>
                </a:solidFill>
              </a:rPr>
              <a:t>“Keep the sensor out of the harsh environment!</a:t>
            </a:r>
          </a:p>
        </p:txBody>
      </p:sp>
      <p:sp>
        <p:nvSpPr>
          <p:cNvPr id="4" name="Text Placeholder 3">
            <a:extLst>
              <a:ext uri="{FF2B5EF4-FFF2-40B4-BE49-F238E27FC236}">
                <a16:creationId xmlns:a16="http://schemas.microsoft.com/office/drawing/2014/main" id="{04D25421-5C69-47EF-9F6D-861EB90AA63F}"/>
              </a:ext>
            </a:extLst>
          </p:cNvPr>
          <p:cNvSpPr>
            <a:spLocks noGrp="1"/>
          </p:cNvSpPr>
          <p:nvPr>
            <p:ph type="body" sz="half" idx="2"/>
          </p:nvPr>
        </p:nvSpPr>
        <p:spPr>
          <a:xfrm>
            <a:off x="603747" y="1581150"/>
            <a:ext cx="3530103" cy="3428999"/>
          </a:xfrm>
        </p:spPr>
        <p:txBody>
          <a:bodyPr vert="horz" lIns="91440" tIns="45720" rIns="91440" bIns="45720" rtlCol="0" anchor="ctr">
            <a:normAutofit lnSpcReduction="10000"/>
          </a:bodyPr>
          <a:lstStyle/>
          <a:p>
            <a:pPr eaLnBrk="1" fontAlgn="auto" hangingPunct="1">
              <a:lnSpc>
                <a:spcPct val="90000"/>
              </a:lnSpc>
              <a:defRPr/>
            </a:pPr>
            <a:r>
              <a:rPr lang="en-US" sz="1600" kern="1200" dirty="0">
                <a:solidFill>
                  <a:srgbClr val="008CC1"/>
                </a:solidFill>
              </a:rPr>
              <a:t>Spatially Averaged Measurement up to 3 Km</a:t>
            </a:r>
          </a:p>
          <a:p>
            <a:pPr eaLnBrk="1" fontAlgn="auto" hangingPunct="1">
              <a:lnSpc>
                <a:spcPct val="90000"/>
              </a:lnSpc>
              <a:defRPr/>
            </a:pPr>
            <a:endParaRPr lang="en-US" sz="1600" kern="1200" dirty="0">
              <a:solidFill>
                <a:srgbClr val="008CC1"/>
              </a:solidFill>
            </a:endParaRPr>
          </a:p>
          <a:p>
            <a:pPr eaLnBrk="1" fontAlgn="auto" hangingPunct="1">
              <a:lnSpc>
                <a:spcPct val="90000"/>
              </a:lnSpc>
              <a:defRPr/>
            </a:pPr>
            <a:r>
              <a:rPr lang="en-US" sz="1600" kern="1200" dirty="0">
                <a:solidFill>
                  <a:srgbClr val="008CC1"/>
                </a:solidFill>
              </a:rPr>
              <a:t>Not directly exposed to the effluent</a:t>
            </a:r>
          </a:p>
          <a:p>
            <a:pPr eaLnBrk="1" fontAlgn="auto" hangingPunct="1">
              <a:lnSpc>
                <a:spcPct val="90000"/>
              </a:lnSpc>
              <a:defRPr/>
            </a:pPr>
            <a:endParaRPr lang="en-US" sz="1600" kern="1200" dirty="0">
              <a:solidFill>
                <a:srgbClr val="008CC1"/>
              </a:solidFill>
            </a:endParaRPr>
          </a:p>
          <a:p>
            <a:pPr eaLnBrk="1" fontAlgn="auto" hangingPunct="1">
              <a:lnSpc>
                <a:spcPct val="90000"/>
              </a:lnSpc>
              <a:defRPr/>
            </a:pPr>
            <a:r>
              <a:rPr lang="en-US" sz="1600" kern="1200" dirty="0">
                <a:solidFill>
                  <a:srgbClr val="008CC1"/>
                </a:solidFill>
              </a:rPr>
              <a:t>EPA Method 14 Equivalency Approval </a:t>
            </a:r>
          </a:p>
          <a:p>
            <a:pPr marL="557213" lvl="1" indent="-228600" eaLnBrk="1" fontAlgn="auto" hangingPunct="1">
              <a:lnSpc>
                <a:spcPct val="90000"/>
              </a:lnSpc>
              <a:buFont typeface="Arial" panose="020B0604020202020204" pitchFamily="34" charset="0"/>
              <a:buChar char="•"/>
              <a:defRPr/>
            </a:pPr>
            <a:r>
              <a:rPr lang="en-US" sz="1200" kern="1200" dirty="0">
                <a:solidFill>
                  <a:srgbClr val="000000"/>
                </a:solidFill>
              </a:rPr>
              <a:t>LOA sensor designed to EPA standards</a:t>
            </a:r>
          </a:p>
          <a:p>
            <a:pPr marL="557213" lvl="1" indent="-228600" eaLnBrk="1" fontAlgn="auto" hangingPunct="1">
              <a:lnSpc>
                <a:spcPct val="90000"/>
              </a:lnSpc>
              <a:buFont typeface="Arial" panose="020B0604020202020204" pitchFamily="34" charset="0"/>
              <a:buChar char="•"/>
              <a:defRPr/>
            </a:pPr>
            <a:r>
              <a:rPr lang="en-US" sz="1200" kern="1200" dirty="0">
                <a:solidFill>
                  <a:srgbClr val="000000"/>
                </a:solidFill>
              </a:rPr>
              <a:t>LOA calibrator designed to EPA standards</a:t>
            </a:r>
          </a:p>
          <a:p>
            <a:pPr marL="557213" lvl="1" indent="-228600" eaLnBrk="1" fontAlgn="auto" hangingPunct="1">
              <a:lnSpc>
                <a:spcPct val="90000"/>
              </a:lnSpc>
              <a:buFont typeface="Arial" panose="020B0604020202020204" pitchFamily="34" charset="0"/>
              <a:buChar char="•"/>
              <a:defRPr/>
            </a:pPr>
            <a:r>
              <a:rPr lang="en-US" sz="1200" kern="1200" dirty="0">
                <a:solidFill>
                  <a:srgbClr val="000000"/>
                </a:solidFill>
              </a:rPr>
              <a:t>Continuous self test for light level and other parameters</a:t>
            </a:r>
          </a:p>
          <a:p>
            <a:pPr marL="557213" lvl="1" indent="-228600" eaLnBrk="1" fontAlgn="auto" hangingPunct="1">
              <a:lnSpc>
                <a:spcPct val="90000"/>
              </a:lnSpc>
              <a:buFont typeface="Arial" panose="020B0604020202020204" pitchFamily="34" charset="0"/>
              <a:buChar char="•"/>
              <a:defRPr/>
            </a:pPr>
            <a:r>
              <a:rPr lang="en-US" sz="1200" kern="1200" dirty="0">
                <a:solidFill>
                  <a:srgbClr val="000000"/>
                </a:solidFill>
              </a:rPr>
              <a:t>HF resistant polycarbonate windows</a:t>
            </a:r>
          </a:p>
          <a:p>
            <a:pPr marL="557213" lvl="1" indent="-228600" eaLnBrk="1" fontAlgn="auto" hangingPunct="1">
              <a:lnSpc>
                <a:spcPct val="90000"/>
              </a:lnSpc>
              <a:buFont typeface="Arial" panose="020B0604020202020204" pitchFamily="34" charset="0"/>
              <a:buChar char="•"/>
              <a:defRPr/>
            </a:pPr>
            <a:r>
              <a:rPr lang="en-US" sz="1200" kern="1200" dirty="0">
                <a:solidFill>
                  <a:srgbClr val="000000"/>
                </a:solidFill>
              </a:rPr>
              <a:t>Air purged housings</a:t>
            </a:r>
          </a:p>
          <a:p>
            <a:pPr marL="557213" lvl="1" indent="-228600" eaLnBrk="1" fontAlgn="auto" hangingPunct="1">
              <a:lnSpc>
                <a:spcPct val="90000"/>
              </a:lnSpc>
              <a:buFont typeface="Arial" panose="020B0604020202020204" pitchFamily="34" charset="0"/>
              <a:buChar char="•"/>
              <a:defRPr/>
            </a:pPr>
            <a:r>
              <a:rPr lang="en-US" sz="1200" kern="1200" dirty="0">
                <a:solidFill>
                  <a:srgbClr val="000000"/>
                </a:solidFill>
              </a:rPr>
              <a:t>Air knife built into Pneumatic &amp; Alignment Apparatus</a:t>
            </a:r>
          </a:p>
          <a:p>
            <a:pPr indent="-228600" eaLnBrk="1" fontAlgn="auto" hangingPunct="1">
              <a:lnSpc>
                <a:spcPct val="90000"/>
              </a:lnSpc>
              <a:buFont typeface="Arial" panose="020B0604020202020204" pitchFamily="34" charset="0"/>
              <a:buChar char="•"/>
              <a:defRPr/>
            </a:pPr>
            <a:endParaRPr lang="en-US" sz="1200" kern="1200" dirty="0">
              <a:solidFill>
                <a:srgbClr val="000000"/>
              </a:solidFill>
            </a:endParaRPr>
          </a:p>
          <a:p>
            <a:pPr indent="-228600" eaLnBrk="1" fontAlgn="auto" hangingPunct="1">
              <a:lnSpc>
                <a:spcPct val="90000"/>
              </a:lnSpc>
              <a:buFont typeface="Arial" panose="020B0604020202020204" pitchFamily="34" charset="0"/>
              <a:buChar char="•"/>
              <a:defRPr/>
            </a:pPr>
            <a:endParaRPr lang="en-US" sz="1200" kern="1200" dirty="0">
              <a:solidFill>
                <a:srgbClr val="000000"/>
              </a:solidFill>
            </a:endParaRPr>
          </a:p>
        </p:txBody>
      </p:sp>
    </p:spTree>
  </p:cSld>
  <p:clrMapOvr>
    <a:masterClrMapping/>
  </p:clrMapOvr>
  <p:transition>
    <p:split orient="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87993DEF-97B7-FA6A-DA9C-661ACEB3F84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05294" y="50800"/>
            <a:ext cx="7133412" cy="4654550"/>
          </a:xfrm>
          <a:noFill/>
        </p:spPr>
      </p:pic>
      <p:sp>
        <p:nvSpPr>
          <p:cNvPr id="7" name="Slide Number Placeholder 6">
            <a:extLst>
              <a:ext uri="{FF2B5EF4-FFF2-40B4-BE49-F238E27FC236}">
                <a16:creationId xmlns:a16="http://schemas.microsoft.com/office/drawing/2014/main" id="{F6E48F90-5DA1-BDFF-94FF-B6407512367D}"/>
              </a:ext>
            </a:extLst>
          </p:cNvPr>
          <p:cNvSpPr>
            <a:spLocks noGrp="1"/>
          </p:cNvSpPr>
          <p:nvPr>
            <p:ph type="sldNum" sz="quarter" idx="4294967295"/>
          </p:nvPr>
        </p:nvSpPr>
        <p:spPr/>
        <p:txBody>
          <a:bodyPr/>
          <a:lstStyle/>
          <a:p>
            <a:pPr>
              <a:spcAft>
                <a:spcPts val="600"/>
              </a:spcAft>
              <a:defRPr/>
            </a:pPr>
            <a:fld id="{039C13EF-9EED-4806-85B9-55024B19D3C5}" type="slidenum">
              <a:rPr lang="en-US" smtClean="0"/>
              <a:pPr>
                <a:spcAft>
                  <a:spcPts val="600"/>
                </a:spcAft>
                <a:defRPr/>
              </a:pPr>
              <a:t>13</a:t>
            </a:fld>
            <a:endParaRPr lang="en-US"/>
          </a:p>
        </p:txBody>
      </p:sp>
      <p:sp>
        <p:nvSpPr>
          <p:cNvPr id="5" name="Date Placeholder 4" hidden="1">
            <a:extLst>
              <a:ext uri="{FF2B5EF4-FFF2-40B4-BE49-F238E27FC236}">
                <a16:creationId xmlns:a16="http://schemas.microsoft.com/office/drawing/2014/main" id="{F6C16D08-9636-B06B-B007-C781DF3A5455}"/>
              </a:ext>
            </a:extLst>
          </p:cNvPr>
          <p:cNvSpPr>
            <a:spLocks noGrp="1"/>
          </p:cNvSpPr>
          <p:nvPr>
            <p:ph type="dt" sz="half" idx="4294967295"/>
          </p:nvPr>
        </p:nvSpPr>
        <p:spPr>
          <a:xfrm>
            <a:off x="349135" y="4844840"/>
            <a:ext cx="1963883" cy="273844"/>
          </a:xfrm>
        </p:spPr>
        <p:txBody>
          <a:bodyPr/>
          <a:lstStyle/>
          <a:p>
            <a:pPr>
              <a:spcAft>
                <a:spcPts val="600"/>
              </a:spcAft>
              <a:defRPr/>
            </a:pPr>
            <a:fld id="{ECF65E07-90ED-6747-B789-D4F3B52F5418}" type="datetime1">
              <a:rPr lang="en-US" smtClean="0"/>
              <a:pPr>
                <a:spcAft>
                  <a:spcPts val="600"/>
                </a:spcAft>
                <a:defRPr/>
              </a:pPr>
              <a:t>5/20/2024</a:t>
            </a:fld>
            <a:endParaRPr lang="en-US"/>
          </a:p>
        </p:txBody>
      </p:sp>
    </p:spTree>
    <p:extLst>
      <p:ext uri="{BB962C8B-B14F-4D97-AF65-F5344CB8AC3E}">
        <p14:creationId xmlns:p14="http://schemas.microsoft.com/office/powerpoint/2010/main" val="42174955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25F671AA-230C-EB87-EA6C-FCD95BB9C9A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70402" y="482599"/>
            <a:ext cx="5803195" cy="4178300"/>
          </a:xfrm>
          <a:prstGeom prst="rect">
            <a:avLst/>
          </a:prstGeom>
        </p:spPr>
      </p:pic>
      <p:sp>
        <p:nvSpPr>
          <p:cNvPr id="5" name="Date Placeholder 4">
            <a:extLst>
              <a:ext uri="{FF2B5EF4-FFF2-40B4-BE49-F238E27FC236}">
                <a16:creationId xmlns:a16="http://schemas.microsoft.com/office/drawing/2014/main" id="{71F4697C-05FA-8F69-09E1-6C9787B21830}"/>
              </a:ext>
            </a:extLst>
          </p:cNvPr>
          <p:cNvSpPr>
            <a:spLocks noGrp="1"/>
          </p:cNvSpPr>
          <p:nvPr>
            <p:ph type="dt" sz="half" idx="10"/>
          </p:nvPr>
        </p:nvSpPr>
        <p:spPr>
          <a:xfrm>
            <a:off x="628650" y="4767262"/>
            <a:ext cx="2057400" cy="273844"/>
          </a:xfrm>
        </p:spPr>
        <p:txBody>
          <a:bodyPr vert="horz" lIns="91440" tIns="45720" rIns="91440" bIns="45720" rtlCol="0" anchor="ctr">
            <a:normAutofit/>
          </a:bodyPr>
          <a:lstStyle/>
          <a:p>
            <a:pPr eaLnBrk="1" hangingPunct="1">
              <a:lnSpc>
                <a:spcPct val="90000"/>
              </a:lnSpc>
              <a:spcAft>
                <a:spcPts val="600"/>
              </a:spcAft>
              <a:defRPr/>
            </a:pPr>
            <a:fld id="{C2AAB273-251D-C44B-BB24-B555B70EC0BB}" type="datetime1">
              <a:rPr lang="en-US" sz="1200" smtClean="0">
                <a:solidFill>
                  <a:schemeClr val="tx1">
                    <a:tint val="75000"/>
                  </a:schemeClr>
                </a:solidFill>
                <a:latin typeface="+mn-lt"/>
                <a:ea typeface="+mn-ea"/>
              </a:rPr>
              <a:pPr eaLnBrk="1" hangingPunct="1">
                <a:lnSpc>
                  <a:spcPct val="90000"/>
                </a:lnSpc>
                <a:spcAft>
                  <a:spcPts val="600"/>
                </a:spcAft>
                <a:defRPr/>
              </a:pPr>
              <a:t>5/20/2024</a:t>
            </a:fld>
            <a:endParaRPr lang="en-US" sz="1200">
              <a:solidFill>
                <a:schemeClr val="tx1">
                  <a:tint val="75000"/>
                </a:schemeClr>
              </a:solidFill>
              <a:latin typeface="+mn-lt"/>
              <a:ea typeface="+mn-ea"/>
            </a:endParaRPr>
          </a:p>
        </p:txBody>
      </p:sp>
      <p:sp>
        <p:nvSpPr>
          <p:cNvPr id="6" name="Footer Placeholder 5">
            <a:extLst>
              <a:ext uri="{FF2B5EF4-FFF2-40B4-BE49-F238E27FC236}">
                <a16:creationId xmlns:a16="http://schemas.microsoft.com/office/drawing/2014/main" id="{119ADC52-3165-BE05-D769-16443F2F7920}"/>
              </a:ext>
            </a:extLst>
          </p:cNvPr>
          <p:cNvSpPr>
            <a:spLocks noGrp="1"/>
          </p:cNvSpPr>
          <p:nvPr>
            <p:ph type="ftr" sz="quarter" idx="11"/>
          </p:nvPr>
        </p:nvSpPr>
        <p:spPr>
          <a:xfrm>
            <a:off x="3028950" y="4767262"/>
            <a:ext cx="3086100" cy="273844"/>
          </a:xfrm>
        </p:spPr>
        <p:txBody>
          <a:bodyPr vert="horz" lIns="91440" tIns="45720" rIns="91440" bIns="45720" rtlCol="0" anchor="ctr">
            <a:normAutofit lnSpcReduction="10000"/>
          </a:bodyPr>
          <a:lstStyle/>
          <a:p>
            <a:pPr algn="ctr" eaLnBrk="1" hangingPunct="1">
              <a:defRPr/>
            </a:pPr>
            <a:endParaRPr lang="en-US" sz="1200" kern="1200">
              <a:solidFill>
                <a:schemeClr val="tx1">
                  <a:tint val="75000"/>
                </a:schemeClr>
              </a:solidFill>
              <a:latin typeface="+mn-lt"/>
              <a:ea typeface="+mn-ea"/>
              <a:cs typeface="+mn-cs"/>
            </a:endParaRPr>
          </a:p>
        </p:txBody>
      </p:sp>
      <p:sp>
        <p:nvSpPr>
          <p:cNvPr id="7" name="Slide Number Placeholder 6">
            <a:extLst>
              <a:ext uri="{FF2B5EF4-FFF2-40B4-BE49-F238E27FC236}">
                <a16:creationId xmlns:a16="http://schemas.microsoft.com/office/drawing/2014/main" id="{A66A2A4F-1D42-AC72-CB6A-2F2218AC6428}"/>
              </a:ext>
            </a:extLst>
          </p:cNvPr>
          <p:cNvSpPr>
            <a:spLocks noGrp="1"/>
          </p:cNvSpPr>
          <p:nvPr>
            <p:ph type="sldNum" sz="quarter" idx="12"/>
          </p:nvPr>
        </p:nvSpPr>
        <p:spPr/>
        <p:txBody>
          <a:bodyPr/>
          <a:lstStyle/>
          <a:p>
            <a:pPr>
              <a:spcAft>
                <a:spcPts val="600"/>
              </a:spcAft>
              <a:defRPr/>
            </a:pPr>
            <a:fld id="{039C13EF-9EED-4806-85B9-55024B19D3C5}" type="slidenum">
              <a:rPr lang="en-US" smtClean="0"/>
              <a:pPr>
                <a:spcAft>
                  <a:spcPts val="600"/>
                </a:spcAft>
                <a:defRPr/>
              </a:pPr>
              <a:t>14</a:t>
            </a:fld>
            <a:endParaRPr lang="en-US"/>
          </a:p>
        </p:txBody>
      </p:sp>
    </p:spTree>
    <p:extLst>
      <p:ext uri="{BB962C8B-B14F-4D97-AF65-F5344CB8AC3E}">
        <p14:creationId xmlns:p14="http://schemas.microsoft.com/office/powerpoint/2010/main" val="3340285629"/>
      </p:ext>
    </p:extLst>
  </p:cSld>
  <p:clrMapOvr>
    <a:masterClrMapping/>
  </p:clrMapOvr>
  <p:transition>
    <p:split orient="vert"/>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B9EE3F3-89B7-43C3-8651-C4C968309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45981733-3D74-AAAC-AE34-6E4A15895DB1}"/>
              </a:ext>
            </a:extLst>
          </p:cNvPr>
          <p:cNvSpPr>
            <a:spLocks noGrp="1"/>
          </p:cNvSpPr>
          <p:nvPr>
            <p:ph type="title"/>
          </p:nvPr>
        </p:nvSpPr>
        <p:spPr>
          <a:xfrm>
            <a:off x="308610" y="743582"/>
            <a:ext cx="3332365" cy="815864"/>
          </a:xfrm>
        </p:spPr>
        <p:txBody>
          <a:bodyPr vert="horz" lIns="91440" tIns="45720" rIns="91440" bIns="45720" rtlCol="0" anchor="b">
            <a:normAutofit/>
          </a:bodyPr>
          <a:lstStyle/>
          <a:p>
            <a:pPr eaLnBrk="1" hangingPunct="1">
              <a:lnSpc>
                <a:spcPct val="90000"/>
              </a:lnSpc>
            </a:pPr>
            <a:r>
              <a:rPr lang="en-US" sz="2400" kern="1200">
                <a:solidFill>
                  <a:schemeClr val="tx1"/>
                </a:solidFill>
                <a:latin typeface="+mj-lt"/>
                <a:ea typeface="+mj-ea"/>
                <a:cs typeface="+mj-cs"/>
              </a:rPr>
              <a:t>Potroom Monovent Location Guidelines</a:t>
            </a:r>
          </a:p>
        </p:txBody>
      </p:sp>
      <p:sp>
        <p:nvSpPr>
          <p:cNvPr id="20" name="Rectangle 19">
            <a:extLst>
              <a:ext uri="{FF2B5EF4-FFF2-40B4-BE49-F238E27FC236}">
                <a16:creationId xmlns:a16="http://schemas.microsoft.com/office/drawing/2014/main" id="{33AE4636-AEEC-45D6-84D4-7AC2DA48E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86917" y="290954"/>
            <a:ext cx="54864"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2" name="Rectangle 21">
            <a:extLst>
              <a:ext uri="{FF2B5EF4-FFF2-40B4-BE49-F238E27FC236}">
                <a16:creationId xmlns:a16="http://schemas.microsoft.com/office/drawing/2014/main" id="{8D9CE0F4-2EB2-4F1F-8AAC-DB3571D9F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8610" y="1714155"/>
            <a:ext cx="329184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Text Placeholder 3">
            <a:extLst>
              <a:ext uri="{FF2B5EF4-FFF2-40B4-BE49-F238E27FC236}">
                <a16:creationId xmlns:a16="http://schemas.microsoft.com/office/drawing/2014/main" id="{DE532B66-05F1-2C5B-3FF0-C93306775537}"/>
              </a:ext>
            </a:extLst>
          </p:cNvPr>
          <p:cNvSpPr>
            <a:spLocks noGrp="1"/>
          </p:cNvSpPr>
          <p:nvPr>
            <p:ph idx="1"/>
          </p:nvPr>
        </p:nvSpPr>
        <p:spPr>
          <a:xfrm>
            <a:off x="308610" y="2013071"/>
            <a:ext cx="3332365" cy="2619651"/>
          </a:xfrm>
        </p:spPr>
        <p:txBody>
          <a:bodyPr vert="horz" lIns="91440" tIns="45720" rIns="91440" bIns="45720" rtlCol="0">
            <a:normAutofit/>
          </a:bodyPr>
          <a:lstStyle/>
          <a:p>
            <a:pPr indent="-228600" eaLnBrk="1" hangingPunct="1">
              <a:lnSpc>
                <a:spcPct val="90000"/>
              </a:lnSpc>
              <a:buFont typeface="Arial" panose="020B0604020202020204" pitchFamily="34" charset="0"/>
              <a:buChar char="•"/>
            </a:pPr>
            <a:r>
              <a:rPr lang="en-US" sz="1400" kern="1200">
                <a:solidFill>
                  <a:schemeClr val="tx1"/>
                </a:solidFill>
                <a:latin typeface="+mn-lt"/>
                <a:cs typeface="+mn-cs"/>
              </a:rPr>
              <a:t>The LOA must be located in a section of the monovent throat that has representative airflow. Typical locations are shown in Figure 2.1-1. </a:t>
            </a:r>
          </a:p>
          <a:p>
            <a:pPr indent="-228600" eaLnBrk="1" hangingPunct="1">
              <a:lnSpc>
                <a:spcPct val="90000"/>
              </a:lnSpc>
              <a:buFont typeface="Arial" panose="020B0604020202020204" pitchFamily="34" charset="0"/>
              <a:buChar char="•"/>
            </a:pPr>
            <a:r>
              <a:rPr lang="en-US" sz="1400" kern="1200">
                <a:solidFill>
                  <a:schemeClr val="tx1"/>
                </a:solidFill>
                <a:latin typeface="+mn-lt"/>
                <a:cs typeface="+mn-cs"/>
              </a:rPr>
              <a:t>Note that in these positions, the air streams are parallel to each other. The exact location depends on the geometry of the monovent. </a:t>
            </a:r>
          </a:p>
        </p:txBody>
      </p:sp>
      <p:pic>
        <p:nvPicPr>
          <p:cNvPr id="8" name="Content Placeholder 7">
            <a:extLst>
              <a:ext uri="{FF2B5EF4-FFF2-40B4-BE49-F238E27FC236}">
                <a16:creationId xmlns:a16="http://schemas.microsoft.com/office/drawing/2014/main" id="{18A88875-7A40-DCCC-5ABD-16C2A6CCECCF}"/>
              </a:ext>
            </a:extLst>
          </p:cNvPr>
          <p:cNvPicPr>
            <a:picLocks noGrp="1" noChangeAspect="1"/>
          </p:cNvPicPr>
          <p:nvPr>
            <p:ph idx="10"/>
          </p:nvPr>
        </p:nvPicPr>
        <p:blipFill>
          <a:blip r:embed="rId2" cstate="print">
            <a:extLst>
              <a:ext uri="{28A0092B-C50C-407E-A947-70E740481C1C}">
                <a14:useLocalDpi xmlns:a14="http://schemas.microsoft.com/office/drawing/2010/main" val="0"/>
              </a:ext>
            </a:extLst>
          </a:blip>
          <a:stretch>
            <a:fillRect/>
          </a:stretch>
        </p:blipFill>
        <p:spPr>
          <a:xfrm>
            <a:off x="4039362" y="546410"/>
            <a:ext cx="4830318" cy="4009163"/>
          </a:xfrm>
          <a:prstGeom prst="rect">
            <a:avLst/>
          </a:prstGeom>
          <a:noFill/>
        </p:spPr>
      </p:pic>
      <p:sp>
        <p:nvSpPr>
          <p:cNvPr id="7" name="Slide Number Placeholder 6">
            <a:extLst>
              <a:ext uri="{FF2B5EF4-FFF2-40B4-BE49-F238E27FC236}">
                <a16:creationId xmlns:a16="http://schemas.microsoft.com/office/drawing/2014/main" id="{74C8DEEB-B0B1-38BD-952B-0669E6448899}"/>
              </a:ext>
            </a:extLst>
          </p:cNvPr>
          <p:cNvSpPr>
            <a:spLocks noGrp="1"/>
          </p:cNvSpPr>
          <p:nvPr>
            <p:ph type="sldNum" sz="quarter" idx="4294967295"/>
          </p:nvPr>
        </p:nvSpPr>
        <p:spPr/>
        <p:txBody>
          <a:bodyPr/>
          <a:lstStyle/>
          <a:p>
            <a:pPr>
              <a:spcAft>
                <a:spcPts val="600"/>
              </a:spcAft>
              <a:defRPr/>
            </a:pPr>
            <a:fld id="{039C13EF-9EED-4806-85B9-55024B19D3C5}" type="slidenum">
              <a:rPr lang="en-US" smtClean="0"/>
              <a:pPr>
                <a:spcAft>
                  <a:spcPts val="600"/>
                </a:spcAft>
                <a:defRPr/>
              </a:pPr>
              <a:t>15</a:t>
            </a:fld>
            <a:endParaRPr lang="en-US"/>
          </a:p>
        </p:txBody>
      </p:sp>
      <p:sp>
        <p:nvSpPr>
          <p:cNvPr id="5" name="Date Placeholder 4" hidden="1">
            <a:extLst>
              <a:ext uri="{FF2B5EF4-FFF2-40B4-BE49-F238E27FC236}">
                <a16:creationId xmlns:a16="http://schemas.microsoft.com/office/drawing/2014/main" id="{0843BC02-BB1A-B5B9-0BF9-22F91E5C6473}"/>
              </a:ext>
            </a:extLst>
          </p:cNvPr>
          <p:cNvSpPr>
            <a:spLocks noGrp="1"/>
          </p:cNvSpPr>
          <p:nvPr>
            <p:ph type="dt" sz="half" idx="4294967295"/>
          </p:nvPr>
        </p:nvSpPr>
        <p:spPr>
          <a:xfrm>
            <a:off x="349135" y="4844840"/>
            <a:ext cx="1963883" cy="273844"/>
          </a:xfrm>
        </p:spPr>
        <p:txBody>
          <a:bodyPr/>
          <a:lstStyle/>
          <a:p>
            <a:pPr>
              <a:spcAft>
                <a:spcPts val="600"/>
              </a:spcAft>
              <a:defRPr/>
            </a:pPr>
            <a:fld id="{B7574B7D-0A9A-8847-86A0-970D884AE772}" type="datetime1">
              <a:rPr lang="en-US" smtClean="0"/>
              <a:pPr>
                <a:spcAft>
                  <a:spcPts val="600"/>
                </a:spcAft>
                <a:defRPr/>
              </a:pPr>
              <a:t>5/20/2024</a:t>
            </a:fld>
            <a:endParaRPr lang="en-US"/>
          </a:p>
        </p:txBody>
      </p:sp>
    </p:spTree>
    <p:extLst>
      <p:ext uri="{BB962C8B-B14F-4D97-AF65-F5344CB8AC3E}">
        <p14:creationId xmlns:p14="http://schemas.microsoft.com/office/powerpoint/2010/main" val="36670719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9180D-BAA5-4CAB-812B-2F65F07E4C69}"/>
              </a:ext>
            </a:extLst>
          </p:cNvPr>
          <p:cNvSpPr>
            <a:spLocks noGrp="1"/>
          </p:cNvSpPr>
          <p:nvPr>
            <p:ph type="title"/>
          </p:nvPr>
        </p:nvSpPr>
        <p:spPr>
          <a:xfrm>
            <a:off x="381000" y="133350"/>
            <a:ext cx="8229600" cy="685800"/>
          </a:xfrm>
        </p:spPr>
        <p:txBody>
          <a:bodyPr anchor="ctr">
            <a:normAutofit/>
          </a:bodyPr>
          <a:lstStyle/>
          <a:p>
            <a:r>
              <a:rPr lang="en-US" dirty="0"/>
              <a:t>Path Averaged Wind</a:t>
            </a:r>
          </a:p>
        </p:txBody>
      </p:sp>
      <p:pic>
        <p:nvPicPr>
          <p:cNvPr id="6" name="Content Placeholder 5">
            <a:extLst>
              <a:ext uri="{FF2B5EF4-FFF2-40B4-BE49-F238E27FC236}">
                <a16:creationId xmlns:a16="http://schemas.microsoft.com/office/drawing/2014/main" id="{F9310FFD-0A08-4421-9FB5-4080DB58FD91}"/>
              </a:ext>
            </a:extLst>
          </p:cNvPr>
          <p:cNvPicPr>
            <a:picLocks noGrp="1" noChangeAspect="1"/>
          </p:cNvPicPr>
          <p:nvPr>
            <p:ph idx="1"/>
          </p:nvPr>
        </p:nvPicPr>
        <p:blipFill>
          <a:blip r:embed="rId2"/>
          <a:stretch>
            <a:fillRect/>
          </a:stretch>
        </p:blipFill>
        <p:spPr>
          <a:xfrm>
            <a:off x="457200" y="1688973"/>
            <a:ext cx="8229600" cy="1746503"/>
          </a:xfrm>
          <a:noFill/>
        </p:spPr>
      </p:pic>
      <p:sp>
        <p:nvSpPr>
          <p:cNvPr id="11" name="Content Placeholder 3">
            <a:extLst>
              <a:ext uri="{FF2B5EF4-FFF2-40B4-BE49-F238E27FC236}">
                <a16:creationId xmlns:a16="http://schemas.microsoft.com/office/drawing/2014/main" id="{7227C6F7-A864-4500-9FD5-DEF9F8AE99EE}"/>
              </a:ext>
            </a:extLst>
          </p:cNvPr>
          <p:cNvSpPr>
            <a:spLocks noGrp="1"/>
          </p:cNvSpPr>
          <p:nvPr>
            <p:ph idx="10"/>
          </p:nvPr>
        </p:nvSpPr>
        <p:spPr>
          <a:xfrm>
            <a:off x="3814281" y="4324350"/>
            <a:ext cx="4876800" cy="381000"/>
          </a:xfrm>
        </p:spPr>
        <p:txBody>
          <a:bodyPr/>
          <a:lstStyle/>
          <a:p>
            <a:endParaRPr lang="en-US"/>
          </a:p>
        </p:txBody>
      </p:sp>
    </p:spTree>
    <p:extLst>
      <p:ext uri="{BB962C8B-B14F-4D97-AF65-F5344CB8AC3E}">
        <p14:creationId xmlns:p14="http://schemas.microsoft.com/office/powerpoint/2010/main" val="40621592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90543AC4-1E52-4C02-AECB-B96099F7E653}"/>
              </a:ext>
            </a:extLst>
          </p:cNvPr>
          <p:cNvSpPr>
            <a:spLocks noGrp="1" noChangeArrowheads="1"/>
          </p:cNvSpPr>
          <p:nvPr>
            <p:ph type="title"/>
          </p:nvPr>
        </p:nvSpPr>
        <p:spPr>
          <a:xfrm>
            <a:off x="1756761" y="447014"/>
            <a:ext cx="5633605" cy="584776"/>
          </a:xfrm>
        </p:spPr>
        <p:txBody>
          <a:bodyPr/>
          <a:lstStyle/>
          <a:p>
            <a:pPr fontAlgn="auto">
              <a:spcAft>
                <a:spcPts val="0"/>
              </a:spcAft>
              <a:defRPr/>
            </a:pPr>
            <a:r>
              <a:rPr lang="en-US" altLang="en-US" sz="2400" i="1" dirty="0">
                <a:solidFill>
                  <a:srgbClr val="ACD027"/>
                </a:solidFill>
                <a:sym typeface="WP TypographicSymbols"/>
              </a:rPr>
              <a:t>LOA - Test at Table Mountain Colorado</a:t>
            </a:r>
            <a:endParaRPr lang="en-US" altLang="en-US" sz="2400" dirty="0">
              <a:solidFill>
                <a:srgbClr val="ACD027"/>
              </a:solidFill>
              <a:sym typeface="WP TypographicSymbols"/>
            </a:endParaRPr>
          </a:p>
        </p:txBody>
      </p:sp>
      <p:pic>
        <p:nvPicPr>
          <p:cNvPr id="33795" name="Picture 4" descr="a3">
            <a:extLst>
              <a:ext uri="{FF2B5EF4-FFF2-40B4-BE49-F238E27FC236}">
                <a16:creationId xmlns:a16="http://schemas.microsoft.com/office/drawing/2014/main" id="{D6512A18-BAE2-45E5-A5A9-5AAA632D2EC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60909" y="1026595"/>
            <a:ext cx="6022181" cy="3550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plit orient="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9FE27-3501-4A1D-9618-DF504ECC2F35}"/>
              </a:ext>
            </a:extLst>
          </p:cNvPr>
          <p:cNvSpPr>
            <a:spLocks noGrp="1"/>
          </p:cNvSpPr>
          <p:nvPr>
            <p:ph type="title"/>
          </p:nvPr>
        </p:nvSpPr>
        <p:spPr>
          <a:xfrm>
            <a:off x="381000" y="133350"/>
            <a:ext cx="8229600" cy="685800"/>
          </a:xfrm>
        </p:spPr>
        <p:txBody>
          <a:bodyPr anchor="ctr">
            <a:normAutofit/>
          </a:bodyPr>
          <a:lstStyle/>
          <a:p>
            <a:r>
              <a:rPr lang="en-US" dirty="0"/>
              <a:t>Optical Triangle, Met Tower, PAM stations </a:t>
            </a:r>
          </a:p>
        </p:txBody>
      </p:sp>
      <p:pic>
        <p:nvPicPr>
          <p:cNvPr id="6" name="Content Placeholder 5">
            <a:extLst>
              <a:ext uri="{FF2B5EF4-FFF2-40B4-BE49-F238E27FC236}">
                <a16:creationId xmlns:a16="http://schemas.microsoft.com/office/drawing/2014/main" id="{58FFC7F6-F2B1-4EB6-A0D9-64F873EEAAC4}"/>
              </a:ext>
            </a:extLst>
          </p:cNvPr>
          <p:cNvPicPr>
            <a:picLocks noGrp="1" noChangeAspect="1"/>
          </p:cNvPicPr>
          <p:nvPr>
            <p:ph idx="1"/>
          </p:nvPr>
        </p:nvPicPr>
        <p:blipFill>
          <a:blip r:embed="rId2"/>
          <a:stretch>
            <a:fillRect/>
          </a:stretch>
        </p:blipFill>
        <p:spPr>
          <a:xfrm>
            <a:off x="838200" y="900689"/>
            <a:ext cx="3163412" cy="3333750"/>
          </a:xfrm>
          <a:noFill/>
        </p:spPr>
      </p:pic>
      <p:sp>
        <p:nvSpPr>
          <p:cNvPr id="11" name="Content Placeholder 3">
            <a:extLst>
              <a:ext uri="{FF2B5EF4-FFF2-40B4-BE49-F238E27FC236}">
                <a16:creationId xmlns:a16="http://schemas.microsoft.com/office/drawing/2014/main" id="{976F6271-C2EA-40D6-B5BC-EC1A51CDE91A}"/>
              </a:ext>
            </a:extLst>
          </p:cNvPr>
          <p:cNvSpPr>
            <a:spLocks noGrp="1"/>
          </p:cNvSpPr>
          <p:nvPr>
            <p:ph idx="10"/>
          </p:nvPr>
        </p:nvSpPr>
        <p:spPr>
          <a:xfrm>
            <a:off x="4572000" y="914400"/>
            <a:ext cx="4038600" cy="3333750"/>
          </a:xfrm>
        </p:spPr>
        <p:txBody>
          <a:bodyPr/>
          <a:lstStyle/>
          <a:p>
            <a:r>
              <a:rPr lang="en-US" dirty="0">
                <a:solidFill>
                  <a:srgbClr val="008CC1"/>
                </a:solidFill>
              </a:rPr>
              <a:t>Meteorological Tower (300 M) is surrounded by an optical triangle of 3 LOA’s covering a 450 m equilateral triangle </a:t>
            </a:r>
          </a:p>
          <a:p>
            <a:r>
              <a:rPr lang="en-US" dirty="0">
                <a:solidFill>
                  <a:srgbClr val="008CC1"/>
                </a:solidFill>
              </a:rPr>
              <a:t>PAM – (Portable Automated </a:t>
            </a:r>
            <a:r>
              <a:rPr lang="en-US" dirty="0" err="1">
                <a:solidFill>
                  <a:srgbClr val="008CC1"/>
                </a:solidFill>
              </a:rPr>
              <a:t>Mesonet</a:t>
            </a:r>
            <a:r>
              <a:rPr lang="en-US" dirty="0">
                <a:solidFill>
                  <a:srgbClr val="008CC1"/>
                </a:solidFill>
              </a:rPr>
              <a:t>) stations operated by National Center for Atmospheric Research. (Wind speed and direction, pressure, temperature, humidity and other parameters)</a:t>
            </a:r>
          </a:p>
        </p:txBody>
      </p:sp>
    </p:spTree>
    <p:extLst>
      <p:ext uri="{BB962C8B-B14F-4D97-AF65-F5344CB8AC3E}">
        <p14:creationId xmlns:p14="http://schemas.microsoft.com/office/powerpoint/2010/main" val="8278621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EC225CB8-9E87-4F30-BF00-FBA3E0027EBB}"/>
              </a:ext>
            </a:extLst>
          </p:cNvPr>
          <p:cNvSpPr>
            <a:spLocks noGrp="1"/>
          </p:cNvSpPr>
          <p:nvPr>
            <p:ph type="title"/>
          </p:nvPr>
        </p:nvSpPr>
        <p:spPr>
          <a:xfrm>
            <a:off x="822960" y="214953"/>
            <a:ext cx="7543800" cy="1088068"/>
          </a:xfrm>
        </p:spPr>
        <p:txBody>
          <a:bodyPr>
            <a:normAutofit/>
          </a:bodyPr>
          <a:lstStyle/>
          <a:p>
            <a:r>
              <a:rPr lang="en-US" dirty="0"/>
              <a:t>Wind Speeds of Optical Triangle</a:t>
            </a:r>
          </a:p>
        </p:txBody>
      </p:sp>
      <p:sp>
        <p:nvSpPr>
          <p:cNvPr id="15" name="Content Placeholder 3">
            <a:extLst>
              <a:ext uri="{FF2B5EF4-FFF2-40B4-BE49-F238E27FC236}">
                <a16:creationId xmlns:a16="http://schemas.microsoft.com/office/drawing/2014/main" id="{47AF59DA-07D0-4B42-9EF1-A05FCF848752}"/>
              </a:ext>
            </a:extLst>
          </p:cNvPr>
          <p:cNvSpPr>
            <a:spLocks noGrp="1"/>
          </p:cNvSpPr>
          <p:nvPr>
            <p:ph sz="half" idx="1"/>
          </p:nvPr>
        </p:nvSpPr>
        <p:spPr>
          <a:xfrm>
            <a:off x="822960" y="1384301"/>
            <a:ext cx="3703320" cy="3017520"/>
          </a:xfrm>
        </p:spPr>
        <p:txBody>
          <a:bodyPr>
            <a:normAutofit/>
          </a:bodyPr>
          <a:lstStyle/>
          <a:p>
            <a:r>
              <a:rPr lang="en-US" dirty="0"/>
              <a:t>A scatter diagram shows there is a linear relationship (indicated by the solid line) between the two measurements </a:t>
            </a:r>
          </a:p>
          <a:p>
            <a:endParaRPr lang="en-US" dirty="0"/>
          </a:p>
        </p:txBody>
      </p:sp>
      <p:pic>
        <p:nvPicPr>
          <p:cNvPr id="8" name="Content Placeholder 7">
            <a:extLst>
              <a:ext uri="{FF2B5EF4-FFF2-40B4-BE49-F238E27FC236}">
                <a16:creationId xmlns:a16="http://schemas.microsoft.com/office/drawing/2014/main" id="{D600D3EF-C117-4984-AE46-AC886E1CE16B}"/>
              </a:ext>
            </a:extLst>
          </p:cNvPr>
          <p:cNvPicPr>
            <a:picLocks noGrp="1" noChangeAspect="1"/>
          </p:cNvPicPr>
          <p:nvPr>
            <p:ph sz="half" idx="2"/>
          </p:nvPr>
        </p:nvPicPr>
        <p:blipFill>
          <a:blip r:embed="rId2"/>
          <a:stretch>
            <a:fillRect/>
          </a:stretch>
        </p:blipFill>
        <p:spPr>
          <a:xfrm>
            <a:off x="4714068" y="1384303"/>
            <a:ext cx="3602064" cy="3017519"/>
          </a:xfrm>
          <a:noFill/>
        </p:spPr>
      </p:pic>
      <p:pic>
        <p:nvPicPr>
          <p:cNvPr id="12" name="Picture 11">
            <a:extLst>
              <a:ext uri="{FF2B5EF4-FFF2-40B4-BE49-F238E27FC236}">
                <a16:creationId xmlns:a16="http://schemas.microsoft.com/office/drawing/2014/main" id="{E335A5B2-EE70-4CF1-8901-7EB333109BFB}"/>
              </a:ext>
            </a:extLst>
          </p:cNvPr>
          <p:cNvPicPr>
            <a:picLocks noChangeAspect="1"/>
          </p:cNvPicPr>
          <p:nvPr/>
        </p:nvPicPr>
        <p:blipFill>
          <a:blip r:embed="rId3"/>
          <a:stretch>
            <a:fillRect/>
          </a:stretch>
        </p:blipFill>
        <p:spPr>
          <a:xfrm>
            <a:off x="4477175" y="1047750"/>
            <a:ext cx="3889585" cy="3255546"/>
          </a:xfrm>
          <a:prstGeom prst="rect">
            <a:avLst/>
          </a:prstGeom>
        </p:spPr>
      </p:pic>
    </p:spTree>
    <p:extLst>
      <p:ext uri="{BB962C8B-B14F-4D97-AF65-F5344CB8AC3E}">
        <p14:creationId xmlns:p14="http://schemas.microsoft.com/office/powerpoint/2010/main" val="401746944"/>
      </p:ext>
    </p:extLst>
  </p:cSld>
  <p:clrMapOvr>
    <a:masterClrMapping/>
  </p:clrMapOvr>
  <p:transition>
    <p:split orient="ver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0877934B-212B-4DEA-ACA0-FA5395060546}"/>
              </a:ext>
            </a:extLst>
          </p:cNvPr>
          <p:cNvSpPr>
            <a:spLocks noGrp="1"/>
          </p:cNvSpPr>
          <p:nvPr>
            <p:ph type="title"/>
          </p:nvPr>
        </p:nvSpPr>
        <p:spPr>
          <a:xfrm>
            <a:off x="381000" y="133350"/>
            <a:ext cx="8229600" cy="685800"/>
          </a:xfrm>
        </p:spPr>
        <p:txBody>
          <a:bodyPr/>
          <a:lstStyle/>
          <a:p>
            <a:r>
              <a:rPr lang="en-US" dirty="0"/>
              <a:t>Horizontal Wind &amp; Spatial Variation</a:t>
            </a:r>
          </a:p>
        </p:txBody>
      </p:sp>
      <p:sp>
        <p:nvSpPr>
          <p:cNvPr id="13" name="Content Placeholder 2">
            <a:extLst>
              <a:ext uri="{FF2B5EF4-FFF2-40B4-BE49-F238E27FC236}">
                <a16:creationId xmlns:a16="http://schemas.microsoft.com/office/drawing/2014/main" id="{05FDA9CD-9E54-44BE-9654-CE434A07047E}"/>
              </a:ext>
            </a:extLst>
          </p:cNvPr>
          <p:cNvSpPr>
            <a:spLocks noGrp="1"/>
          </p:cNvSpPr>
          <p:nvPr>
            <p:ph idx="1"/>
          </p:nvPr>
        </p:nvSpPr>
        <p:spPr>
          <a:xfrm>
            <a:off x="457200" y="914400"/>
            <a:ext cx="3886200" cy="3333750"/>
          </a:xfrm>
        </p:spPr>
        <p:txBody>
          <a:bodyPr/>
          <a:lstStyle/>
          <a:p>
            <a:r>
              <a:rPr lang="en-US" dirty="0">
                <a:solidFill>
                  <a:srgbClr val="008CC1"/>
                </a:solidFill>
              </a:rPr>
              <a:t>The difference between the tower and the optical data  becomes significant when the spatial variation of wind velocity is large.</a:t>
            </a:r>
          </a:p>
          <a:p>
            <a:r>
              <a:rPr lang="en-US" dirty="0">
                <a:solidFill>
                  <a:srgbClr val="008CC1"/>
                </a:solidFill>
              </a:rPr>
              <a:t>Trying to study large bodies of air is difficult with a single met tower</a:t>
            </a:r>
          </a:p>
          <a:p>
            <a:r>
              <a:rPr lang="en-US" dirty="0">
                <a:solidFill>
                  <a:srgbClr val="008CC1"/>
                </a:solidFill>
              </a:rPr>
              <a:t>LOA is an optical solution that covers a large area </a:t>
            </a:r>
            <a:endParaRPr lang="en-US" dirty="0"/>
          </a:p>
        </p:txBody>
      </p:sp>
      <p:pic>
        <p:nvPicPr>
          <p:cNvPr id="6" name="Content Placeholder 5">
            <a:extLst>
              <a:ext uri="{FF2B5EF4-FFF2-40B4-BE49-F238E27FC236}">
                <a16:creationId xmlns:a16="http://schemas.microsoft.com/office/drawing/2014/main" id="{1F6B6B87-DD14-4636-BEC0-20ECA2BF4119}"/>
              </a:ext>
            </a:extLst>
          </p:cNvPr>
          <p:cNvPicPr>
            <a:picLocks noGrp="1" noChangeAspect="1"/>
          </p:cNvPicPr>
          <p:nvPr>
            <p:ph idx="10"/>
          </p:nvPr>
        </p:nvPicPr>
        <p:blipFill>
          <a:blip r:embed="rId2"/>
          <a:stretch>
            <a:fillRect/>
          </a:stretch>
        </p:blipFill>
        <p:spPr>
          <a:xfrm>
            <a:off x="4648200" y="971550"/>
            <a:ext cx="3483919" cy="3333750"/>
          </a:xfrm>
          <a:noFill/>
        </p:spPr>
      </p:pic>
      <p:sp>
        <p:nvSpPr>
          <p:cNvPr id="15" name="Content Placeholder 4">
            <a:extLst>
              <a:ext uri="{FF2B5EF4-FFF2-40B4-BE49-F238E27FC236}">
                <a16:creationId xmlns:a16="http://schemas.microsoft.com/office/drawing/2014/main" id="{841F9CC1-04CA-4167-AB65-73629B851F37}"/>
              </a:ext>
            </a:extLst>
          </p:cNvPr>
          <p:cNvSpPr>
            <a:spLocks noGrp="1"/>
          </p:cNvSpPr>
          <p:nvPr>
            <p:ph idx="11"/>
          </p:nvPr>
        </p:nvSpPr>
        <p:spPr>
          <a:xfrm>
            <a:off x="3814281" y="4324350"/>
            <a:ext cx="4876800" cy="381000"/>
          </a:xfrm>
        </p:spPr>
        <p:txBody>
          <a:bodyPr/>
          <a:lstStyle/>
          <a:p>
            <a:r>
              <a:rPr lang="en-US" dirty="0" err="1"/>
              <a:t>Tsay</a:t>
            </a:r>
            <a:r>
              <a:rPr lang="en-US" dirty="0"/>
              <a:t>, Wang, Lawrence, Ochs, &amp; Fritz</a:t>
            </a:r>
          </a:p>
        </p:txBody>
      </p:sp>
    </p:spTree>
    <p:extLst>
      <p:ext uri="{BB962C8B-B14F-4D97-AF65-F5344CB8AC3E}">
        <p14:creationId xmlns:p14="http://schemas.microsoft.com/office/powerpoint/2010/main" val="26210371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3">
            <a:extLst>
              <a:ext uri="{FF2B5EF4-FFF2-40B4-BE49-F238E27FC236}">
                <a16:creationId xmlns:a16="http://schemas.microsoft.com/office/drawing/2014/main" id="{9E849508-CA32-4536-9462-BED74639030E}"/>
              </a:ext>
            </a:extLst>
          </p:cNvPr>
          <p:cNvSpPr>
            <a:spLocks noGrp="1"/>
          </p:cNvSpPr>
          <p:nvPr>
            <p:ph type="body" sz="half" idx="2"/>
          </p:nvPr>
        </p:nvSpPr>
        <p:spPr>
          <a:xfrm>
            <a:off x="342900" y="560390"/>
            <a:ext cx="2400300" cy="4168513"/>
          </a:xfrm>
        </p:spPr>
        <p:txBody>
          <a:bodyPr>
            <a:normAutofit/>
          </a:bodyPr>
          <a:lstStyle/>
          <a:p>
            <a:r>
              <a:rPr lang="en-US" sz="1800" dirty="0"/>
              <a:t>The Temporal variations of the optically measured convergence (middle Curve) and the vertical winds at 100 and 300 m. The Horizontal convergence follows the vertical wind at 100 m )below the inversion layer) better than at 300 m (above the inversion layer)</a:t>
            </a:r>
          </a:p>
          <a:p>
            <a:endParaRPr lang="en-US" dirty="0"/>
          </a:p>
        </p:txBody>
      </p:sp>
      <p:sp>
        <p:nvSpPr>
          <p:cNvPr id="14" name="Date Placeholder 4">
            <a:extLst>
              <a:ext uri="{FF2B5EF4-FFF2-40B4-BE49-F238E27FC236}">
                <a16:creationId xmlns:a16="http://schemas.microsoft.com/office/drawing/2014/main" id="{63A3808F-C075-4DB2-B1FD-11389DF285C5}"/>
              </a:ext>
            </a:extLst>
          </p:cNvPr>
          <p:cNvSpPr>
            <a:spLocks noGrp="1"/>
          </p:cNvSpPr>
          <p:nvPr>
            <p:ph type="dt" sz="half" idx="10"/>
          </p:nvPr>
        </p:nvSpPr>
        <p:spPr>
          <a:xfrm>
            <a:off x="349135" y="4844840"/>
            <a:ext cx="1963883" cy="273844"/>
          </a:xfrm>
        </p:spPr>
        <p:txBody>
          <a:bodyPr/>
          <a:lstStyle/>
          <a:p>
            <a:pPr>
              <a:spcAft>
                <a:spcPts val="600"/>
              </a:spcAft>
              <a:defRPr/>
            </a:pPr>
            <a:fld id="{C354C1A6-7555-415D-BE19-4E90B93285D2}" type="datetime1">
              <a:rPr lang="en-US"/>
              <a:pPr>
                <a:spcAft>
                  <a:spcPts val="600"/>
                </a:spcAft>
                <a:defRPr/>
              </a:pPr>
              <a:t>5/20/2024</a:t>
            </a:fld>
            <a:endParaRPr lang="en-US"/>
          </a:p>
        </p:txBody>
      </p:sp>
      <p:sp>
        <p:nvSpPr>
          <p:cNvPr id="16" name="Footer Placeholder 5">
            <a:extLst>
              <a:ext uri="{FF2B5EF4-FFF2-40B4-BE49-F238E27FC236}">
                <a16:creationId xmlns:a16="http://schemas.microsoft.com/office/drawing/2014/main" id="{78619F19-67E7-483A-9D47-52AD31F86ECD}"/>
              </a:ext>
            </a:extLst>
          </p:cNvPr>
          <p:cNvSpPr>
            <a:spLocks noGrp="1"/>
          </p:cNvSpPr>
          <p:nvPr>
            <p:ph type="ftr" sz="quarter" idx="11"/>
          </p:nvPr>
        </p:nvSpPr>
        <p:spPr>
          <a:xfrm>
            <a:off x="3600450" y="4844840"/>
            <a:ext cx="3486150" cy="273844"/>
          </a:xfrm>
        </p:spPr>
        <p:txBody>
          <a:bodyPr/>
          <a:lstStyle/>
          <a:p>
            <a:pPr>
              <a:defRPr/>
            </a:pPr>
            <a:r>
              <a:rPr lang="en-US" dirty="0" err="1"/>
              <a:t>Tsay</a:t>
            </a:r>
            <a:r>
              <a:rPr lang="en-US" dirty="0"/>
              <a:t>, Wang, Lawrence, Ochs &amp; Fritz</a:t>
            </a:r>
          </a:p>
        </p:txBody>
      </p:sp>
      <p:pic>
        <p:nvPicPr>
          <p:cNvPr id="13" name="Content Placeholder 12">
            <a:extLst>
              <a:ext uri="{FF2B5EF4-FFF2-40B4-BE49-F238E27FC236}">
                <a16:creationId xmlns:a16="http://schemas.microsoft.com/office/drawing/2014/main" id="{108F6175-CD1E-4E06-A82D-2573AE995495}"/>
              </a:ext>
            </a:extLst>
          </p:cNvPr>
          <p:cNvPicPr>
            <a:picLocks noGrp="1" noChangeAspect="1"/>
          </p:cNvPicPr>
          <p:nvPr>
            <p:ph idx="1"/>
          </p:nvPr>
        </p:nvPicPr>
        <p:blipFill>
          <a:blip r:embed="rId2"/>
          <a:stretch>
            <a:fillRect/>
          </a:stretch>
        </p:blipFill>
        <p:spPr>
          <a:xfrm>
            <a:off x="3762540" y="549275"/>
            <a:ext cx="4404983" cy="3943350"/>
          </a:xfrm>
        </p:spPr>
      </p:pic>
      <p:pic>
        <p:nvPicPr>
          <p:cNvPr id="19" name="Picture 18">
            <a:extLst>
              <a:ext uri="{FF2B5EF4-FFF2-40B4-BE49-F238E27FC236}">
                <a16:creationId xmlns:a16="http://schemas.microsoft.com/office/drawing/2014/main" id="{90DB1465-FE46-48FD-9CAD-9BA0FD4EAE03}"/>
              </a:ext>
            </a:extLst>
          </p:cNvPr>
          <p:cNvPicPr>
            <a:picLocks noChangeAspect="1"/>
          </p:cNvPicPr>
          <p:nvPr/>
        </p:nvPicPr>
        <p:blipFill>
          <a:blip r:embed="rId3"/>
          <a:stretch>
            <a:fillRect/>
          </a:stretch>
        </p:blipFill>
        <p:spPr>
          <a:xfrm>
            <a:off x="3762540" y="216753"/>
            <a:ext cx="4945487" cy="4539803"/>
          </a:xfrm>
          <a:prstGeom prst="rect">
            <a:avLst/>
          </a:prstGeom>
        </p:spPr>
      </p:pic>
    </p:spTree>
    <p:extLst>
      <p:ext uri="{BB962C8B-B14F-4D97-AF65-F5344CB8AC3E}">
        <p14:creationId xmlns:p14="http://schemas.microsoft.com/office/powerpoint/2010/main" val="2364382775"/>
      </p:ext>
    </p:extLst>
  </p:cSld>
  <p:clrMapOvr>
    <a:masterClrMapping/>
  </p:clrMapOvr>
  <p:transition>
    <p:split orient="ver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ACAA3D2B-1B67-4B10-AB75-EB4C64B4F586}"/>
              </a:ext>
            </a:extLst>
          </p:cNvPr>
          <p:cNvSpPr>
            <a:spLocks noGrp="1"/>
          </p:cNvSpPr>
          <p:nvPr>
            <p:ph type="title"/>
          </p:nvPr>
        </p:nvSpPr>
        <p:spPr>
          <a:xfrm>
            <a:off x="381000" y="133350"/>
            <a:ext cx="8229600" cy="685800"/>
          </a:xfrm>
        </p:spPr>
        <p:txBody>
          <a:bodyPr/>
          <a:lstStyle/>
          <a:p>
            <a:r>
              <a:rPr lang="en-US" dirty="0"/>
              <a:t>Optically measured Horizontal convergence</a:t>
            </a:r>
          </a:p>
        </p:txBody>
      </p:sp>
      <p:sp>
        <p:nvSpPr>
          <p:cNvPr id="18" name="Content Placeholder 2">
            <a:extLst>
              <a:ext uri="{FF2B5EF4-FFF2-40B4-BE49-F238E27FC236}">
                <a16:creationId xmlns:a16="http://schemas.microsoft.com/office/drawing/2014/main" id="{3EA727EE-29C2-4370-9CE4-BC6B6854B6F0}"/>
              </a:ext>
            </a:extLst>
          </p:cNvPr>
          <p:cNvSpPr>
            <a:spLocks noGrp="1"/>
          </p:cNvSpPr>
          <p:nvPr>
            <p:ph idx="1"/>
          </p:nvPr>
        </p:nvSpPr>
        <p:spPr>
          <a:xfrm>
            <a:off x="457200" y="914400"/>
            <a:ext cx="3886200" cy="3333750"/>
          </a:xfrm>
        </p:spPr>
        <p:txBody>
          <a:bodyPr/>
          <a:lstStyle/>
          <a:p>
            <a:r>
              <a:rPr lang="en-US" dirty="0">
                <a:solidFill>
                  <a:schemeClr val="tx1"/>
                </a:solidFill>
              </a:rPr>
              <a:t>The dots indicate 20 min averages from (0800-1700) when convective paths are active </a:t>
            </a:r>
          </a:p>
          <a:p>
            <a:r>
              <a:rPr lang="en-US" dirty="0">
                <a:solidFill>
                  <a:schemeClr val="tx1"/>
                </a:solidFill>
              </a:rPr>
              <a:t>The Average of the data points in each sector is shown by the triangle</a:t>
            </a:r>
          </a:p>
          <a:p>
            <a:r>
              <a:rPr lang="en-US" dirty="0">
                <a:solidFill>
                  <a:schemeClr val="tx1"/>
                </a:solidFill>
              </a:rPr>
              <a:t>The wind direction bias seen is consistent with what we would expect from differences in height above the ground </a:t>
            </a:r>
          </a:p>
        </p:txBody>
      </p:sp>
      <p:pic>
        <p:nvPicPr>
          <p:cNvPr id="6" name="Content Placeholder 5">
            <a:extLst>
              <a:ext uri="{FF2B5EF4-FFF2-40B4-BE49-F238E27FC236}">
                <a16:creationId xmlns:a16="http://schemas.microsoft.com/office/drawing/2014/main" id="{5EDAC374-D07A-4384-B344-363237B37436}"/>
              </a:ext>
            </a:extLst>
          </p:cNvPr>
          <p:cNvPicPr>
            <a:picLocks noGrp="1" noChangeAspect="1"/>
          </p:cNvPicPr>
          <p:nvPr>
            <p:ph idx="10"/>
          </p:nvPr>
        </p:nvPicPr>
        <p:blipFill>
          <a:blip r:embed="rId2"/>
          <a:stretch>
            <a:fillRect/>
          </a:stretch>
        </p:blipFill>
        <p:spPr>
          <a:xfrm>
            <a:off x="4822371" y="914400"/>
            <a:ext cx="3537857" cy="3333750"/>
          </a:xfrm>
          <a:noFill/>
        </p:spPr>
      </p:pic>
    </p:spTree>
    <p:extLst>
      <p:ext uri="{BB962C8B-B14F-4D97-AF65-F5344CB8AC3E}">
        <p14:creationId xmlns:p14="http://schemas.microsoft.com/office/powerpoint/2010/main" val="38673176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34E4276-13E7-4DB2-9E80-2F5F77D334A4}"/>
              </a:ext>
            </a:extLst>
          </p:cNvPr>
          <p:cNvSpPr>
            <a:spLocks noGrp="1"/>
          </p:cNvSpPr>
          <p:nvPr>
            <p:ph type="title"/>
          </p:nvPr>
        </p:nvSpPr>
        <p:spPr>
          <a:xfrm>
            <a:off x="822960" y="214953"/>
            <a:ext cx="7543800" cy="1088068"/>
          </a:xfrm>
        </p:spPr>
        <p:txBody>
          <a:bodyPr>
            <a:normAutofit/>
          </a:bodyPr>
          <a:lstStyle/>
          <a:p>
            <a:r>
              <a:rPr lang="en-US" dirty="0"/>
              <a:t>Horizontal Wind Tower vs Optical</a:t>
            </a:r>
          </a:p>
        </p:txBody>
      </p:sp>
      <p:sp>
        <p:nvSpPr>
          <p:cNvPr id="25" name="Text Placeholder 3">
            <a:extLst>
              <a:ext uri="{FF2B5EF4-FFF2-40B4-BE49-F238E27FC236}">
                <a16:creationId xmlns:a16="http://schemas.microsoft.com/office/drawing/2014/main" id="{AF041691-15EE-4D94-AC01-67477FEF28B3}"/>
              </a:ext>
            </a:extLst>
          </p:cNvPr>
          <p:cNvSpPr>
            <a:spLocks noGrp="1"/>
          </p:cNvSpPr>
          <p:nvPr>
            <p:ph sz="half" idx="1"/>
          </p:nvPr>
        </p:nvSpPr>
        <p:spPr>
          <a:xfrm>
            <a:off x="822960" y="1384301"/>
            <a:ext cx="3703320" cy="3017520"/>
          </a:xfrm>
        </p:spPr>
        <p:txBody>
          <a:bodyPr>
            <a:normAutofit/>
          </a:bodyPr>
          <a:lstStyle/>
          <a:p>
            <a:r>
              <a:rPr lang="en-US" dirty="0"/>
              <a:t>Scatter Diagram of Tower measurements at 10 M verse Optical measurements of Horizontal Wind</a:t>
            </a:r>
          </a:p>
          <a:p>
            <a:r>
              <a:rPr lang="en-US" dirty="0"/>
              <a:t>The agreement is good but not perfect </a:t>
            </a:r>
          </a:p>
        </p:txBody>
      </p:sp>
      <p:pic>
        <p:nvPicPr>
          <p:cNvPr id="6" name="Content Placeholder 5">
            <a:extLst>
              <a:ext uri="{FF2B5EF4-FFF2-40B4-BE49-F238E27FC236}">
                <a16:creationId xmlns:a16="http://schemas.microsoft.com/office/drawing/2014/main" id="{3788E618-31E1-44C1-9AC2-7A98AF53A313}"/>
              </a:ext>
            </a:extLst>
          </p:cNvPr>
          <p:cNvPicPr>
            <a:picLocks noGrp="1" noChangeAspect="1"/>
          </p:cNvPicPr>
          <p:nvPr>
            <p:ph sz="half" idx="2"/>
          </p:nvPr>
        </p:nvPicPr>
        <p:blipFill>
          <a:blip r:embed="rId2"/>
          <a:stretch>
            <a:fillRect/>
          </a:stretch>
        </p:blipFill>
        <p:spPr>
          <a:xfrm>
            <a:off x="5164360" y="1384303"/>
            <a:ext cx="2701480" cy="3017519"/>
          </a:xfrm>
          <a:prstGeom prst="rect">
            <a:avLst/>
          </a:prstGeom>
          <a:noFill/>
        </p:spPr>
      </p:pic>
      <p:sp>
        <p:nvSpPr>
          <p:cNvPr id="15" name="Date Placeholder 4" hidden="1">
            <a:extLst>
              <a:ext uri="{FF2B5EF4-FFF2-40B4-BE49-F238E27FC236}">
                <a16:creationId xmlns:a16="http://schemas.microsoft.com/office/drawing/2014/main" id="{C9B4208F-B9D6-4FCB-9C14-0984E8D8DAD0}"/>
              </a:ext>
            </a:extLst>
          </p:cNvPr>
          <p:cNvSpPr>
            <a:spLocks noGrp="1"/>
          </p:cNvSpPr>
          <p:nvPr>
            <p:ph type="dt" sz="half" idx="4294967295"/>
          </p:nvPr>
        </p:nvSpPr>
        <p:spPr>
          <a:xfrm>
            <a:off x="349135" y="4844840"/>
            <a:ext cx="1963883" cy="273844"/>
          </a:xfrm>
        </p:spPr>
        <p:txBody>
          <a:bodyPr/>
          <a:lstStyle/>
          <a:p>
            <a:pPr>
              <a:spcAft>
                <a:spcPts val="600"/>
              </a:spcAft>
              <a:defRPr/>
            </a:pPr>
            <a:fld id="{9CF1CDBC-3DB9-4383-AFD4-98F39AB2405A}" type="datetime1">
              <a:rPr lang="en-US"/>
              <a:pPr>
                <a:spcAft>
                  <a:spcPts val="600"/>
                </a:spcAft>
                <a:defRPr/>
              </a:pPr>
              <a:t>5/20/2024</a:t>
            </a:fld>
            <a:endParaRPr lang="en-US"/>
          </a:p>
        </p:txBody>
      </p:sp>
      <p:sp>
        <p:nvSpPr>
          <p:cNvPr id="27" name="Date Placeholder 4" hidden="1">
            <a:extLst>
              <a:ext uri="{FF2B5EF4-FFF2-40B4-BE49-F238E27FC236}">
                <a16:creationId xmlns:a16="http://schemas.microsoft.com/office/drawing/2014/main" id="{99D23EA9-4989-4F16-B5D1-7B26099744B2}"/>
              </a:ext>
            </a:extLst>
          </p:cNvPr>
          <p:cNvSpPr>
            <a:spLocks noGrp="1"/>
          </p:cNvSpPr>
          <p:nvPr>
            <p:ph type="dt" sz="half" idx="10"/>
          </p:nvPr>
        </p:nvSpPr>
        <p:spPr>
          <a:xfrm>
            <a:off x="349135" y="4844840"/>
            <a:ext cx="1963883" cy="273844"/>
          </a:xfrm>
        </p:spPr>
        <p:txBody>
          <a:bodyPr/>
          <a:lstStyle/>
          <a:p>
            <a:pPr>
              <a:spcAft>
                <a:spcPts val="600"/>
              </a:spcAft>
              <a:defRPr/>
            </a:pPr>
            <a:fld id="{449C4848-F3A0-48C7-8F4B-FE18E1DFBE7B}" type="datetime1">
              <a:rPr lang="en-US"/>
              <a:pPr>
                <a:spcAft>
                  <a:spcPts val="600"/>
                </a:spcAft>
                <a:defRPr/>
              </a:pPr>
              <a:t>5/20/2024</a:t>
            </a:fld>
            <a:endParaRPr lang="en-US"/>
          </a:p>
        </p:txBody>
      </p:sp>
    </p:spTree>
    <p:extLst>
      <p:ext uri="{BB962C8B-B14F-4D97-AF65-F5344CB8AC3E}">
        <p14:creationId xmlns:p14="http://schemas.microsoft.com/office/powerpoint/2010/main" val="2150935145"/>
      </p:ext>
    </p:extLst>
  </p:cSld>
  <p:clrMapOvr>
    <a:masterClrMapping/>
  </p:clrMapOvr>
  <p:transition>
    <p:split orient="vert"/>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14851899-8AF3-41EB-8547-1F41CB1CA633}"/>
              </a:ext>
            </a:extLst>
          </p:cNvPr>
          <p:cNvSpPr>
            <a:spLocks noGrp="1" noChangeArrowheads="1"/>
          </p:cNvSpPr>
          <p:nvPr>
            <p:ph type="title"/>
          </p:nvPr>
        </p:nvSpPr>
        <p:spPr>
          <a:xfrm>
            <a:off x="600823" y="1047216"/>
            <a:ext cx="3958000" cy="994173"/>
          </a:xfrm>
        </p:spPr>
        <p:txBody>
          <a:bodyPr vert="horz" lIns="91440" tIns="45720" rIns="91440" bIns="45720" rtlCol="0" anchor="ctr">
            <a:normAutofit fontScale="90000"/>
          </a:bodyPr>
          <a:lstStyle/>
          <a:p>
            <a:pPr algn="l" eaLnBrk="1" fontAlgn="auto" hangingPunct="1">
              <a:lnSpc>
                <a:spcPct val="90000"/>
              </a:lnSpc>
              <a:spcAft>
                <a:spcPts val="0"/>
              </a:spcAft>
              <a:defRPr/>
            </a:pPr>
            <a:r>
              <a:rPr kumimoji="0" lang="en-US" sz="2100" b="1" i="0" u="none" strike="noStrike" kern="0" cap="none" spc="0" normalizeH="0" baseline="0" noProof="0" dirty="0">
                <a:ln>
                  <a:noFill/>
                </a:ln>
                <a:solidFill>
                  <a:srgbClr val="ACD027"/>
                </a:solidFill>
                <a:effectLst/>
                <a:uLnTx/>
                <a:uFillTx/>
                <a:latin typeface="Arial"/>
                <a:cs typeface="Arial"/>
              </a:rPr>
              <a:t>Inland Empire Composting site test using Optical Flow Sensor and Laser Based Open-Path Spectrometer</a:t>
            </a:r>
            <a:endParaRPr lang="en-US" altLang="en-US" sz="3400" kern="1200" dirty="0">
              <a:solidFill>
                <a:schemeClr val="tx1"/>
              </a:solidFill>
            </a:endParaRPr>
          </a:p>
        </p:txBody>
      </p:sp>
      <p:sp>
        <p:nvSpPr>
          <p:cNvPr id="29699" name="Content Placeholder 2">
            <a:extLst>
              <a:ext uri="{FF2B5EF4-FFF2-40B4-BE49-F238E27FC236}">
                <a16:creationId xmlns:a16="http://schemas.microsoft.com/office/drawing/2014/main" id="{14F7C880-DF1A-4B7F-A1BC-CF262EB0927C}"/>
              </a:ext>
            </a:extLst>
          </p:cNvPr>
          <p:cNvSpPr>
            <a:spLocks noGrp="1" noChangeArrowheads="1"/>
          </p:cNvSpPr>
          <p:nvPr>
            <p:ph sz="half" idx="1"/>
          </p:nvPr>
        </p:nvSpPr>
        <p:spPr>
          <a:xfrm>
            <a:off x="604157" y="2153986"/>
            <a:ext cx="3954666" cy="2386263"/>
          </a:xfrm>
        </p:spPr>
        <p:txBody>
          <a:bodyPr vert="horz" lIns="91440" tIns="45720" rIns="91440" bIns="45720" rtlCol="0" anchor="t">
            <a:normAutofit/>
          </a:bodyPr>
          <a:lstStyle/>
          <a:p>
            <a:pPr indent="-228600" eaLnBrk="1" fontAlgn="auto" hangingPunct="1">
              <a:lnSpc>
                <a:spcPct val="90000"/>
              </a:lnSpc>
              <a:buFont typeface="Arial" panose="020B0604020202020204" pitchFamily="34" charset="0"/>
              <a:buChar char="•"/>
              <a:defRPr/>
            </a:pPr>
            <a:r>
              <a:rPr lang="en-US" altLang="en-US" sz="1400" kern="1200" dirty="0"/>
              <a:t>Direct method used LOA technology with Spectrometer to calculate mass emissions </a:t>
            </a:r>
          </a:p>
          <a:p>
            <a:pPr indent="-228600" eaLnBrk="1" fontAlgn="auto" hangingPunct="1">
              <a:lnSpc>
                <a:spcPct val="90000"/>
              </a:lnSpc>
              <a:buFont typeface="Arial" panose="020B0604020202020204" pitchFamily="34" charset="0"/>
              <a:buChar char="•"/>
              <a:defRPr/>
            </a:pPr>
            <a:r>
              <a:rPr lang="en-US" altLang="en-US" sz="1400" kern="1200" dirty="0"/>
              <a:t>Direct method showed lower mass emissions rate for NH3 and CH4</a:t>
            </a:r>
          </a:p>
          <a:p>
            <a:pPr indent="-228600" eaLnBrk="1" fontAlgn="auto" hangingPunct="1">
              <a:lnSpc>
                <a:spcPct val="90000"/>
              </a:lnSpc>
              <a:buFont typeface="Arial" panose="020B0604020202020204" pitchFamily="34" charset="0"/>
              <a:buChar char="•"/>
              <a:defRPr/>
            </a:pPr>
            <a:r>
              <a:rPr lang="en-US" altLang="en-US" sz="1400" kern="1200" dirty="0"/>
              <a:t>Winds are seldom constant</a:t>
            </a:r>
          </a:p>
          <a:p>
            <a:pPr indent="-228600" eaLnBrk="1" fontAlgn="auto" hangingPunct="1">
              <a:lnSpc>
                <a:spcPct val="90000"/>
              </a:lnSpc>
              <a:buFont typeface="Arial" panose="020B0604020202020204" pitchFamily="34" charset="0"/>
              <a:buChar char="•"/>
              <a:defRPr/>
            </a:pPr>
            <a:r>
              <a:rPr lang="en-US" altLang="en-US" sz="1400" kern="1200" dirty="0"/>
              <a:t>Test used two modified OFS flow sensors. One perpendicular one parallel to indicate when a significant change in wind happened</a:t>
            </a:r>
          </a:p>
        </p:txBody>
      </p:sp>
      <p:sp>
        <p:nvSpPr>
          <p:cNvPr id="75" name="Freeform 49">
            <a:extLst>
              <a:ext uri="{FF2B5EF4-FFF2-40B4-BE49-F238E27FC236}">
                <a16:creationId xmlns:a16="http://schemas.microsoft.com/office/drawing/2014/main" id="{EF9B8DF2-C3F5-49A2-94D2-F7B65A0F1F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035435" y="435869"/>
            <a:ext cx="4108564" cy="470763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alpha val="80000"/>
            </a:srgbClr>
          </a:solidFill>
          <a:ln w="317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5844" name="Picture Placeholder 178">
            <a:extLst>
              <a:ext uri="{FF2B5EF4-FFF2-40B4-BE49-F238E27FC236}">
                <a16:creationId xmlns:a16="http://schemas.microsoft.com/office/drawing/2014/main" id="{5A2B0C31-F5A4-4567-80FF-9BA7C0D5CACE}"/>
              </a:ext>
            </a:extLst>
          </p:cNvPr>
          <p:cNvPicPr>
            <a:picLocks noGrp="1" noChangeArrowheads="1"/>
          </p:cNvPicPr>
          <p:nvPr>
            <p:ph sz="half" idx="2"/>
          </p:nvPr>
        </p:nvPicPr>
        <p:blipFill rotWithShape="1">
          <a:blip r:embed="rId2">
            <a:extLst>
              <a:ext uri="{28A0092B-C50C-407E-A947-70E740481C1C}">
                <a14:useLocalDpi xmlns:a14="http://schemas.microsoft.com/office/drawing/2010/main" val="0"/>
              </a:ext>
            </a:extLst>
          </a:blip>
          <a:srcRect l="1530" r="3" b="3"/>
          <a:stretch/>
        </p:blipFill>
        <p:spPr bwMode="auto">
          <a:xfrm>
            <a:off x="5147332" y="503144"/>
            <a:ext cx="3974013" cy="4573079"/>
          </a:xfrm>
          <a:custGeom>
            <a:avLst/>
            <a:gdLst>
              <a:gd name="connsiteX0" fmla="*/ 3120528 w 5298683"/>
              <a:gd name="connsiteY0" fmla="*/ 0 h 6097438"/>
              <a:gd name="connsiteX1" fmla="*/ 5105473 w 5298683"/>
              <a:gd name="connsiteY1" fmla="*/ 712577 h 6097438"/>
              <a:gd name="connsiteX2" fmla="*/ 5298683 w 5298683"/>
              <a:gd name="connsiteY2" fmla="*/ 888178 h 6097438"/>
              <a:gd name="connsiteX3" fmla="*/ 5298683 w 5298683"/>
              <a:gd name="connsiteY3" fmla="*/ 5352876 h 6097438"/>
              <a:gd name="connsiteX4" fmla="*/ 5105473 w 5298683"/>
              <a:gd name="connsiteY4" fmla="*/ 5528477 h 6097438"/>
              <a:gd name="connsiteX5" fmla="*/ 4335177 w 5298683"/>
              <a:gd name="connsiteY5" fmla="*/ 5995828 h 6097438"/>
              <a:gd name="connsiteX6" fmla="*/ 4057556 w 5298683"/>
              <a:gd name="connsiteY6" fmla="*/ 6097438 h 6097438"/>
              <a:gd name="connsiteX7" fmla="*/ 2183499 w 5298683"/>
              <a:gd name="connsiteY7" fmla="*/ 6097438 h 6097438"/>
              <a:gd name="connsiteX8" fmla="*/ 1905878 w 5298683"/>
              <a:gd name="connsiteY8" fmla="*/ 5995828 h 6097438"/>
              <a:gd name="connsiteX9" fmla="*/ 0 w 5298683"/>
              <a:gd name="connsiteY9" fmla="*/ 3120527 h 6097438"/>
              <a:gd name="connsiteX10" fmla="*/ 3120528 w 5298683"/>
              <a:gd name="connsiteY10" fmla="*/ 0 h 6097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spTree>
    <p:extLst>
      <p:ext uri="{BB962C8B-B14F-4D97-AF65-F5344CB8AC3E}">
        <p14:creationId xmlns:p14="http://schemas.microsoft.com/office/powerpoint/2010/main" val="3143169163"/>
      </p:ext>
    </p:extLst>
  </p:cSld>
  <p:clrMapOvr>
    <a:overrideClrMapping bg1="dk1" tx1="lt1" bg2="dk2" tx2="lt2" accent1="accent1" accent2="accent2" accent3="accent3" accent4="accent4" accent5="accent5" accent6="accent6" hlink="hlink" folHlink="folHlink"/>
  </p:clrMapOvr>
  <p:transition>
    <p:split orient="vert"/>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158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51435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0722" name="Title 1">
            <a:extLst>
              <a:ext uri="{FF2B5EF4-FFF2-40B4-BE49-F238E27FC236}">
                <a16:creationId xmlns:a16="http://schemas.microsoft.com/office/drawing/2014/main" id="{67979EB7-0ED9-4609-8EBC-C2B4DD721779}"/>
              </a:ext>
            </a:extLst>
          </p:cNvPr>
          <p:cNvSpPr>
            <a:spLocks noGrp="1" noChangeArrowheads="1"/>
          </p:cNvSpPr>
          <p:nvPr>
            <p:ph type="title"/>
          </p:nvPr>
        </p:nvSpPr>
        <p:spPr>
          <a:xfrm>
            <a:off x="480059" y="1540230"/>
            <a:ext cx="2751871" cy="2070074"/>
          </a:xfrm>
        </p:spPr>
        <p:txBody>
          <a:bodyPr vert="horz" lIns="91440" tIns="45720" rIns="91440" bIns="45720" rtlCol="0" anchor="ctr">
            <a:normAutofit/>
          </a:bodyPr>
          <a:lstStyle/>
          <a:p>
            <a:pPr algn="l" eaLnBrk="1" fontAlgn="auto" hangingPunct="1">
              <a:lnSpc>
                <a:spcPct val="90000"/>
              </a:lnSpc>
              <a:spcAft>
                <a:spcPts val="0"/>
              </a:spcAft>
              <a:defRPr/>
            </a:pPr>
            <a:r>
              <a:rPr lang="en-US" altLang="en-US" sz="4400" kern="1200">
                <a:solidFill>
                  <a:srgbClr val="FFFFFF"/>
                </a:solidFill>
                <a:latin typeface="+mj-lt"/>
                <a:ea typeface="+mj-ea"/>
                <a:cs typeface="+mj-cs"/>
              </a:rPr>
              <a:t>Cross and Parallel winds</a:t>
            </a:r>
          </a:p>
        </p:txBody>
      </p:sp>
      <p:sp>
        <p:nvSpPr>
          <p:cNvPr id="30723" name="Content Placeholder 2">
            <a:extLst>
              <a:ext uri="{FF2B5EF4-FFF2-40B4-BE49-F238E27FC236}">
                <a16:creationId xmlns:a16="http://schemas.microsoft.com/office/drawing/2014/main" id="{20441D6E-C0CF-43DB-BBB1-57AE752EE4F8}"/>
              </a:ext>
            </a:extLst>
          </p:cNvPr>
          <p:cNvSpPr>
            <a:spLocks noGrp="1" noChangeArrowheads="1"/>
          </p:cNvSpPr>
          <p:nvPr>
            <p:ph sz="half" idx="1"/>
          </p:nvPr>
        </p:nvSpPr>
        <p:spPr>
          <a:xfrm>
            <a:off x="4567930" y="285750"/>
            <a:ext cx="3979563" cy="4572000"/>
          </a:xfrm>
        </p:spPr>
        <p:txBody>
          <a:bodyPr vert="horz" lIns="91440" tIns="45720" rIns="91440" bIns="45720" rtlCol="0" anchor="ctr">
            <a:noAutofit/>
          </a:bodyPr>
          <a:lstStyle/>
          <a:p>
            <a:pPr marL="28575" indent="0" eaLnBrk="1" fontAlgn="auto" hangingPunct="1">
              <a:lnSpc>
                <a:spcPct val="90000"/>
              </a:lnSpc>
              <a:buNone/>
              <a:defRPr/>
            </a:pPr>
            <a:r>
              <a:rPr lang="en-US" altLang="en-US" sz="1800" kern="1200" dirty="0">
                <a:solidFill>
                  <a:srgbClr val="000000"/>
                </a:solidFill>
              </a:rPr>
              <a:t>At the start of the SCAQMD test, the wind was blowing to north at steady two to four feet per second. However, after about three hours the wind died down to zero. It stayed calm for an hour and then towards the end of the measurement period, wind reversed blowing direction altogether. </a:t>
            </a:r>
          </a:p>
          <a:p>
            <a:pPr marL="28575" indent="0" eaLnBrk="1" fontAlgn="auto" hangingPunct="1">
              <a:lnSpc>
                <a:spcPct val="90000"/>
              </a:lnSpc>
              <a:buNone/>
              <a:defRPr/>
            </a:pPr>
            <a:endParaRPr lang="en-US" altLang="en-US" sz="1800" kern="1200" dirty="0">
              <a:solidFill>
                <a:srgbClr val="000000"/>
              </a:solidFill>
            </a:endParaRPr>
          </a:p>
          <a:p>
            <a:pPr marL="28575" indent="0" eaLnBrk="1" fontAlgn="auto" hangingPunct="1">
              <a:lnSpc>
                <a:spcPct val="90000"/>
              </a:lnSpc>
              <a:buNone/>
              <a:defRPr/>
            </a:pPr>
            <a:r>
              <a:rPr lang="en-US" altLang="en-US" sz="1800" kern="1200" dirty="0">
                <a:solidFill>
                  <a:srgbClr val="000000"/>
                </a:solidFill>
              </a:rPr>
              <a:t>A major advantage of LOA technology is that it measures true cross wind averaged along the optical path. Therefore, the flux through the measurement path is not affected (even though the flux through other direction might change). </a:t>
            </a:r>
          </a:p>
        </p:txBody>
      </p:sp>
    </p:spTree>
    <p:extLst>
      <p:ext uri="{BB962C8B-B14F-4D97-AF65-F5344CB8AC3E}">
        <p14:creationId xmlns:p14="http://schemas.microsoft.com/office/powerpoint/2010/main" val="3001043919"/>
      </p:ext>
    </p:extLst>
  </p:cSld>
  <p:clrMapOvr>
    <a:masterClrMapping/>
  </p:clrMapOvr>
  <p:transition>
    <p:split orient="vert"/>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240882"/>
            <a:ext cx="3249230" cy="4634664"/>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46" name="Title 1">
            <a:extLst>
              <a:ext uri="{FF2B5EF4-FFF2-40B4-BE49-F238E27FC236}">
                <a16:creationId xmlns:a16="http://schemas.microsoft.com/office/drawing/2014/main" id="{B8ABBCB9-7CA3-41F7-B37A-ADD82689EEC5}"/>
              </a:ext>
            </a:extLst>
          </p:cNvPr>
          <p:cNvSpPr>
            <a:spLocks noGrp="1" noChangeArrowheads="1"/>
          </p:cNvSpPr>
          <p:nvPr>
            <p:ph type="title"/>
          </p:nvPr>
        </p:nvSpPr>
        <p:spPr>
          <a:xfrm>
            <a:off x="505677" y="685800"/>
            <a:ext cx="2743200" cy="2165684"/>
          </a:xfrm>
        </p:spPr>
        <p:txBody>
          <a:bodyPr vert="horz" lIns="91440" tIns="45720" rIns="91440" bIns="45720" rtlCol="0" anchor="b">
            <a:normAutofit/>
          </a:bodyPr>
          <a:lstStyle/>
          <a:p>
            <a:pPr eaLnBrk="1" fontAlgn="auto" hangingPunct="1">
              <a:lnSpc>
                <a:spcPct val="90000"/>
              </a:lnSpc>
              <a:spcAft>
                <a:spcPts val="0"/>
              </a:spcAft>
              <a:defRPr/>
            </a:pPr>
            <a:r>
              <a:rPr lang="en-US" altLang="en-US" sz="3600" kern="1200">
                <a:solidFill>
                  <a:srgbClr val="FFFFFF"/>
                </a:solidFill>
                <a:latin typeface="+mj-lt"/>
                <a:ea typeface="+mj-ea"/>
                <a:cs typeface="+mj-cs"/>
              </a:rPr>
              <a:t>SCAQMD Wind Data</a:t>
            </a:r>
          </a:p>
        </p:txBody>
      </p:sp>
      <p:cxnSp>
        <p:nvCxnSpPr>
          <p:cNvPr id="75" name="Straight Connector 74">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3344" y="2932700"/>
            <a:ext cx="1940093"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37891" name="Content Placeholder 3">
            <a:extLst>
              <a:ext uri="{FF2B5EF4-FFF2-40B4-BE49-F238E27FC236}">
                <a16:creationId xmlns:a16="http://schemas.microsoft.com/office/drawing/2014/main" id="{45D9A31A-25B4-43DA-B9B7-B06CDA73D56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65366" y="657392"/>
            <a:ext cx="4915159" cy="3834671"/>
          </a:xfrm>
          <a:prstGeom prst="rect">
            <a:avLst/>
          </a:prstGeom>
        </p:spPr>
      </p:pic>
    </p:spTree>
  </p:cSld>
  <p:clrMapOvr>
    <a:masterClrMapping/>
  </p:clrMapOvr>
  <p:transition>
    <p:split orient="ver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AF21C-31AE-4605-863E-8A3E1381218D}"/>
              </a:ext>
            </a:extLst>
          </p:cNvPr>
          <p:cNvSpPr>
            <a:spLocks noGrp="1"/>
          </p:cNvSpPr>
          <p:nvPr>
            <p:ph type="title"/>
          </p:nvPr>
        </p:nvSpPr>
        <p:spPr/>
        <p:txBody>
          <a:bodyPr>
            <a:normAutofit fontScale="90000"/>
          </a:bodyPr>
          <a:lstStyle/>
          <a:p>
            <a:pPr>
              <a:lnSpc>
                <a:spcPct val="90000"/>
              </a:lnSpc>
            </a:pPr>
            <a:r>
              <a:rPr lang="en-US" sz="2300" dirty="0"/>
              <a:t>Inland Empire Composting site test using Optical Flow Sensor and Laser Based Open-Path Spectrometer</a:t>
            </a:r>
          </a:p>
        </p:txBody>
      </p:sp>
      <p:sp>
        <p:nvSpPr>
          <p:cNvPr id="11" name="Content Placeholder 3">
            <a:extLst>
              <a:ext uri="{FF2B5EF4-FFF2-40B4-BE49-F238E27FC236}">
                <a16:creationId xmlns:a16="http://schemas.microsoft.com/office/drawing/2014/main" id="{59108CCD-C036-4018-A6B8-0BCD967FF0D4}"/>
              </a:ext>
            </a:extLst>
          </p:cNvPr>
          <p:cNvSpPr>
            <a:spLocks noGrp="1"/>
          </p:cNvSpPr>
          <p:nvPr>
            <p:ph idx="1"/>
          </p:nvPr>
        </p:nvSpPr>
        <p:spPr>
          <a:xfrm>
            <a:off x="193673" y="990600"/>
            <a:ext cx="4038600" cy="3333750"/>
          </a:xfrm>
        </p:spPr>
        <p:txBody>
          <a:bodyPr>
            <a:normAutofit fontScale="92500" lnSpcReduction="20000"/>
          </a:bodyPr>
          <a:lstStyle/>
          <a:p>
            <a:pPr>
              <a:lnSpc>
                <a:spcPct val="90000"/>
              </a:lnSpc>
            </a:pPr>
            <a:r>
              <a:rPr lang="en-US" sz="1900" dirty="0">
                <a:solidFill>
                  <a:srgbClr val="008CC1"/>
                </a:solidFill>
              </a:rPr>
              <a:t>When compared with the wind data the source concentrations seam to be higher with lower wind speeds</a:t>
            </a:r>
          </a:p>
          <a:p>
            <a:pPr>
              <a:lnSpc>
                <a:spcPct val="90000"/>
              </a:lnSpc>
            </a:pPr>
            <a:r>
              <a:rPr lang="en-US" sz="1900" dirty="0">
                <a:solidFill>
                  <a:srgbClr val="008CC1"/>
                </a:solidFill>
              </a:rPr>
              <a:t>The differences in the low level measurement was the wind was steady.</a:t>
            </a:r>
          </a:p>
          <a:p>
            <a:pPr>
              <a:lnSpc>
                <a:spcPct val="90000"/>
              </a:lnSpc>
            </a:pPr>
            <a:r>
              <a:rPr lang="en-US" sz="1900" dirty="0">
                <a:solidFill>
                  <a:srgbClr val="008CC1"/>
                </a:solidFill>
              </a:rPr>
              <a:t>During the middle time, the wind was zero most of the time so spiking effects the radiometric method measurements</a:t>
            </a:r>
          </a:p>
          <a:p>
            <a:pPr>
              <a:lnSpc>
                <a:spcPct val="90000"/>
              </a:lnSpc>
            </a:pPr>
            <a:r>
              <a:rPr lang="en-US" sz="1900" dirty="0">
                <a:solidFill>
                  <a:srgbClr val="008CC1"/>
                </a:solidFill>
              </a:rPr>
              <a:t>The Rate of VOC gases dispersion will depend upon the wind. During low wind conditions the gas can not disperse so the gas concentrations can build up</a:t>
            </a:r>
          </a:p>
        </p:txBody>
      </p:sp>
      <p:pic>
        <p:nvPicPr>
          <p:cNvPr id="6" name="Content Placeholder 5">
            <a:extLst>
              <a:ext uri="{FF2B5EF4-FFF2-40B4-BE49-F238E27FC236}">
                <a16:creationId xmlns:a16="http://schemas.microsoft.com/office/drawing/2014/main" id="{7804E4FA-F916-4DF8-8618-7BCDCF177B6E}"/>
              </a:ext>
            </a:extLst>
          </p:cNvPr>
          <p:cNvPicPr>
            <a:picLocks noGrp="1" noChangeAspect="1"/>
          </p:cNvPicPr>
          <p:nvPr>
            <p:ph idx="10"/>
          </p:nvPr>
        </p:nvPicPr>
        <p:blipFill>
          <a:blip r:embed="rId2"/>
          <a:stretch>
            <a:fillRect/>
          </a:stretch>
        </p:blipFill>
        <p:spPr>
          <a:xfrm>
            <a:off x="4419600" y="1108614"/>
            <a:ext cx="4038600" cy="975424"/>
          </a:xfrm>
          <a:noFill/>
        </p:spPr>
      </p:pic>
      <p:sp>
        <p:nvSpPr>
          <p:cNvPr id="7" name="Content Placeholder 6">
            <a:extLst>
              <a:ext uri="{FF2B5EF4-FFF2-40B4-BE49-F238E27FC236}">
                <a16:creationId xmlns:a16="http://schemas.microsoft.com/office/drawing/2014/main" id="{EC37A600-83F9-4C2F-8D03-9AA53963BEC6}"/>
              </a:ext>
            </a:extLst>
          </p:cNvPr>
          <p:cNvSpPr>
            <a:spLocks noGrp="1"/>
          </p:cNvSpPr>
          <p:nvPr>
            <p:ph idx="11"/>
          </p:nvPr>
        </p:nvSpPr>
        <p:spPr/>
        <p:txBody>
          <a:bodyPr/>
          <a:lstStyle/>
          <a:p>
            <a:r>
              <a:rPr lang="en-US" dirty="0"/>
              <a:t>Sung Kim, Ting-I Wang</a:t>
            </a:r>
          </a:p>
        </p:txBody>
      </p:sp>
      <p:pic>
        <p:nvPicPr>
          <p:cNvPr id="9" name="Picture 8">
            <a:extLst>
              <a:ext uri="{FF2B5EF4-FFF2-40B4-BE49-F238E27FC236}">
                <a16:creationId xmlns:a16="http://schemas.microsoft.com/office/drawing/2014/main" id="{2D6B3966-ECD3-49DA-AB54-F8CC58FA6F5E}"/>
              </a:ext>
            </a:extLst>
          </p:cNvPr>
          <p:cNvPicPr>
            <a:picLocks noChangeAspect="1"/>
          </p:cNvPicPr>
          <p:nvPr/>
        </p:nvPicPr>
        <p:blipFill>
          <a:blip r:embed="rId3"/>
          <a:stretch>
            <a:fillRect/>
          </a:stretch>
        </p:blipFill>
        <p:spPr>
          <a:xfrm>
            <a:off x="4278868" y="2373501"/>
            <a:ext cx="4671459" cy="1015535"/>
          </a:xfrm>
          <a:prstGeom prst="rect">
            <a:avLst/>
          </a:prstGeom>
        </p:spPr>
      </p:pic>
    </p:spTree>
    <p:extLst>
      <p:ext uri="{BB962C8B-B14F-4D97-AF65-F5344CB8AC3E}">
        <p14:creationId xmlns:p14="http://schemas.microsoft.com/office/powerpoint/2010/main" val="38149135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8915" name="Picture 10" descr="Jfk3-12a">
            <a:extLst>
              <a:ext uri="{FF2B5EF4-FFF2-40B4-BE49-F238E27FC236}">
                <a16:creationId xmlns:a16="http://schemas.microsoft.com/office/drawing/2014/main" id="{A7346646-F68E-4BD3-82D3-E90A6C3F3F6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741" b="9259"/>
          <a:stretch/>
        </p:blipFill>
        <p:spPr bwMode="auto">
          <a:xfrm>
            <a:off x="20" y="10"/>
            <a:ext cx="9143980" cy="51434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 name="Rectangle 135">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990106"/>
            <a:ext cx="9144000" cy="552413"/>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18" name="Rectangle 2">
            <a:extLst>
              <a:ext uri="{FF2B5EF4-FFF2-40B4-BE49-F238E27FC236}">
                <a16:creationId xmlns:a16="http://schemas.microsoft.com/office/drawing/2014/main" id="{4EEFD636-2ABF-4B46-8212-C7BD332E098D}"/>
              </a:ext>
            </a:extLst>
          </p:cNvPr>
          <p:cNvSpPr>
            <a:spLocks noGrp="1" noChangeArrowheads="1"/>
          </p:cNvSpPr>
          <p:nvPr>
            <p:ph type="title"/>
          </p:nvPr>
        </p:nvSpPr>
        <p:spPr>
          <a:xfrm>
            <a:off x="392906" y="3987930"/>
            <a:ext cx="8408194" cy="558627"/>
          </a:xfrm>
        </p:spPr>
        <p:txBody>
          <a:bodyPr>
            <a:normAutofit/>
          </a:bodyPr>
          <a:lstStyle/>
          <a:p>
            <a:pPr fontAlgn="auto">
              <a:spcAft>
                <a:spcPts val="0"/>
              </a:spcAft>
              <a:defRPr/>
            </a:pPr>
            <a:r>
              <a:rPr lang="en-US" altLang="en-US" sz="2700" i="1">
                <a:solidFill>
                  <a:schemeClr val="tx1">
                    <a:lumMod val="85000"/>
                    <a:lumOff val="15000"/>
                  </a:schemeClr>
                </a:solidFill>
                <a:sym typeface="WP TypographicSymbols"/>
              </a:rPr>
              <a:t>LOA – Setup at JFK International Airport</a:t>
            </a:r>
          </a:p>
        </p:txBody>
      </p:sp>
      <p:cxnSp>
        <p:nvCxnSpPr>
          <p:cNvPr id="138" name="Straight Connector 137">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931487"/>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4601139"/>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plit orient="vert"/>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240882"/>
            <a:ext cx="3249230" cy="4634664"/>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42" name="Rectangle 1026">
            <a:extLst>
              <a:ext uri="{FF2B5EF4-FFF2-40B4-BE49-F238E27FC236}">
                <a16:creationId xmlns:a16="http://schemas.microsoft.com/office/drawing/2014/main" id="{65662BFC-D20C-455C-A9B1-3F76A35DD011}"/>
              </a:ext>
            </a:extLst>
          </p:cNvPr>
          <p:cNvSpPr>
            <a:spLocks noGrp="1" noChangeArrowheads="1"/>
          </p:cNvSpPr>
          <p:nvPr>
            <p:ph type="title"/>
          </p:nvPr>
        </p:nvSpPr>
        <p:spPr>
          <a:xfrm>
            <a:off x="505677" y="685800"/>
            <a:ext cx="2743200" cy="2165684"/>
          </a:xfrm>
        </p:spPr>
        <p:txBody>
          <a:bodyPr vert="horz" lIns="91440" tIns="45720" rIns="91440" bIns="45720" rtlCol="0" anchor="b">
            <a:normAutofit/>
          </a:bodyPr>
          <a:lstStyle/>
          <a:p>
            <a:pPr eaLnBrk="1" fontAlgn="auto" hangingPunct="1">
              <a:lnSpc>
                <a:spcPct val="90000"/>
              </a:lnSpc>
              <a:spcAft>
                <a:spcPts val="0"/>
              </a:spcAft>
              <a:defRPr/>
            </a:pPr>
            <a:r>
              <a:rPr lang="en-US" altLang="en-US" sz="3600" i="1" kern="1200">
                <a:solidFill>
                  <a:srgbClr val="FFFFFF"/>
                </a:solidFill>
                <a:latin typeface="+mj-lt"/>
                <a:ea typeface="+mj-ea"/>
                <a:cs typeface="+mj-cs"/>
                <a:sym typeface="WP TypographicSymbols"/>
              </a:rPr>
              <a:t>WAKE VORTEX STUDY</a:t>
            </a:r>
          </a:p>
        </p:txBody>
      </p:sp>
      <p:cxnSp>
        <p:nvCxnSpPr>
          <p:cNvPr id="137" name="Straight Connector 136">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3344" y="2932700"/>
            <a:ext cx="1940093"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39938" name="Picture 1030">
            <a:extLst>
              <a:ext uri="{FF2B5EF4-FFF2-40B4-BE49-F238E27FC236}">
                <a16:creationId xmlns:a16="http://schemas.microsoft.com/office/drawing/2014/main" id="{046D570F-06EB-47A3-A5EB-BE5571E147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19" t="1091" r="993" b="2188"/>
          <a:stretch>
            <a:fillRect/>
          </a:stretch>
        </p:blipFill>
        <p:spPr bwMode="auto">
          <a:xfrm>
            <a:off x="3865366" y="738715"/>
            <a:ext cx="4915159" cy="367202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plit orient="ver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D71764A7-0AAA-40BE-BD22-D1F847816336}"/>
              </a:ext>
            </a:extLst>
          </p:cNvPr>
          <p:cNvSpPr>
            <a:spLocks noGrp="1" noChangeArrowheads="1"/>
          </p:cNvSpPr>
          <p:nvPr>
            <p:ph type="title"/>
          </p:nvPr>
        </p:nvSpPr>
        <p:spPr>
          <a:xfrm>
            <a:off x="822960" y="214953"/>
            <a:ext cx="7543800" cy="766663"/>
          </a:xfrm>
        </p:spPr>
        <p:txBody>
          <a:bodyPr/>
          <a:lstStyle/>
          <a:p>
            <a:pPr fontAlgn="auto">
              <a:spcAft>
                <a:spcPts val="0"/>
              </a:spcAft>
              <a:defRPr/>
            </a:pPr>
            <a:r>
              <a:rPr lang="en-US" altLang="en-US" dirty="0">
                <a:solidFill>
                  <a:srgbClr val="ACD027"/>
                </a:solidFill>
              </a:rPr>
              <a:t>Obtaining Vertical Profiles</a:t>
            </a:r>
            <a:br>
              <a:rPr lang="en-US" altLang="en-US" dirty="0"/>
            </a:br>
            <a:endParaRPr lang="en-US" altLang="en-US" dirty="0"/>
          </a:p>
        </p:txBody>
      </p:sp>
      <p:pic>
        <p:nvPicPr>
          <p:cNvPr id="40964" name="Content Placeholder 7">
            <a:extLst>
              <a:ext uri="{FF2B5EF4-FFF2-40B4-BE49-F238E27FC236}">
                <a16:creationId xmlns:a16="http://schemas.microsoft.com/office/drawing/2014/main" id="{17797433-6988-4CA8-A6CD-783AD8C1190C}"/>
              </a:ext>
            </a:extLst>
          </p:cNvPr>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tretch>
            <a:fillRect/>
          </a:stretch>
        </p:blipFill>
        <p:spPr bwMode="auto">
          <a:xfrm>
            <a:off x="2226674" y="1937148"/>
            <a:ext cx="1843868" cy="2464594"/>
          </a:xfrm>
        </p:spPr>
      </p:pic>
      <p:pic>
        <p:nvPicPr>
          <p:cNvPr id="40966" name="Content Placeholder 6">
            <a:extLst>
              <a:ext uri="{FF2B5EF4-FFF2-40B4-BE49-F238E27FC236}">
                <a16:creationId xmlns:a16="http://schemas.microsoft.com/office/drawing/2014/main" id="{DEAAB101-94E3-45CB-A10B-72927CC4D568}"/>
              </a:ext>
            </a:extLst>
          </p:cNvPr>
          <p:cNvPicPr>
            <a:picLocks noGrp="1" noChangeAspect="1" noChangeArrowheads="1"/>
          </p:cNvPicPr>
          <p:nvPr>
            <p:ph sz="quarter" idx="4"/>
          </p:nvPr>
        </p:nvPicPr>
        <p:blipFill>
          <a:blip r:embed="rId3" cstate="print">
            <a:extLst>
              <a:ext uri="{28A0092B-C50C-407E-A947-70E740481C1C}">
                <a14:useLocalDpi xmlns:a14="http://schemas.microsoft.com/office/drawing/2010/main" val="0"/>
              </a:ext>
            </a:extLst>
          </a:blip>
          <a:srcRect/>
          <a:stretch>
            <a:fillRect/>
          </a:stretch>
        </p:blipFill>
        <p:spPr bwMode="auto">
          <a:xfrm>
            <a:off x="4626769" y="1746647"/>
            <a:ext cx="3031331" cy="1903809"/>
          </a:xfrm>
        </p:spPr>
      </p:pic>
      <p:pic>
        <p:nvPicPr>
          <p:cNvPr id="5" name="Picture 4">
            <a:extLst>
              <a:ext uri="{FF2B5EF4-FFF2-40B4-BE49-F238E27FC236}">
                <a16:creationId xmlns:a16="http://schemas.microsoft.com/office/drawing/2014/main" id="{89497249-7506-4B62-9192-CBD9D670777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7445" y="954288"/>
            <a:ext cx="4055718" cy="2547524"/>
          </a:xfrm>
          <a:prstGeom prst="rect">
            <a:avLst/>
          </a:prstGeom>
        </p:spPr>
      </p:pic>
      <p:pic>
        <p:nvPicPr>
          <p:cNvPr id="7" name="Picture 6">
            <a:extLst>
              <a:ext uri="{FF2B5EF4-FFF2-40B4-BE49-F238E27FC236}">
                <a16:creationId xmlns:a16="http://schemas.microsoft.com/office/drawing/2014/main" id="{D44043AC-5E8F-4091-BFB6-C93EA4F4C73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96284" y="954288"/>
            <a:ext cx="2494419" cy="3323652"/>
          </a:xfrm>
          <a:prstGeom prst="rect">
            <a:avLst/>
          </a:prstGeom>
        </p:spPr>
      </p:pic>
      <p:sp>
        <p:nvSpPr>
          <p:cNvPr id="8" name="TextBox 7">
            <a:extLst>
              <a:ext uri="{FF2B5EF4-FFF2-40B4-BE49-F238E27FC236}">
                <a16:creationId xmlns:a16="http://schemas.microsoft.com/office/drawing/2014/main" id="{3647CBC2-8BBB-46BF-9224-FAEB419FE818}"/>
              </a:ext>
            </a:extLst>
          </p:cNvPr>
          <p:cNvSpPr txBox="1"/>
          <p:nvPr/>
        </p:nvSpPr>
        <p:spPr bwMode="auto">
          <a:xfrm>
            <a:off x="5539152" y="1607316"/>
            <a:ext cx="2322318"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rtlCol="0">
            <a:spAutoFit/>
          </a:bodyPr>
          <a:lstStyle/>
          <a:p>
            <a:pPr>
              <a:lnSpc>
                <a:spcPts val="1500"/>
              </a:lnSpc>
            </a:pPr>
            <a:r>
              <a:rPr lang="en-US" sz="1800" dirty="0">
                <a:solidFill>
                  <a:schemeClr val="tx1"/>
                </a:solidFill>
                <a:highlight>
                  <a:srgbClr val="C0C0C0"/>
                </a:highlight>
                <a:latin typeface="B Helvetica Bold" pitchFamily="-64" charset="0"/>
              </a:rPr>
              <a:t>12 M above the Ground</a:t>
            </a:r>
          </a:p>
        </p:txBody>
      </p:sp>
      <p:sp>
        <p:nvSpPr>
          <p:cNvPr id="12" name="TextBox 11">
            <a:extLst>
              <a:ext uri="{FF2B5EF4-FFF2-40B4-BE49-F238E27FC236}">
                <a16:creationId xmlns:a16="http://schemas.microsoft.com/office/drawing/2014/main" id="{1B49D05A-BDE5-40EE-B5C2-AF31682B2120}"/>
              </a:ext>
            </a:extLst>
          </p:cNvPr>
          <p:cNvSpPr txBox="1"/>
          <p:nvPr/>
        </p:nvSpPr>
        <p:spPr bwMode="auto">
          <a:xfrm>
            <a:off x="5389071" y="3950116"/>
            <a:ext cx="2472399" cy="211981"/>
          </a:xfrm>
          <a:prstGeom prst="rect">
            <a:avLst/>
          </a:prstGeom>
          <a:solidFill>
            <a:schemeClr val="accent2"/>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rtlCol="0">
            <a:spAutoFit/>
          </a:bodyPr>
          <a:lstStyle/>
          <a:p>
            <a:pPr>
              <a:lnSpc>
                <a:spcPts val="1500"/>
              </a:lnSpc>
            </a:pPr>
            <a:r>
              <a:rPr lang="en-US" sz="2000" dirty="0">
                <a:highlight>
                  <a:srgbClr val="000000"/>
                </a:highlight>
                <a:latin typeface="B Helvetica Bold" pitchFamily="-64" charset="0"/>
              </a:rPr>
              <a:t>1.5 m above the ground</a:t>
            </a:r>
          </a:p>
        </p:txBody>
      </p:sp>
      <p:sp>
        <p:nvSpPr>
          <p:cNvPr id="13" name="TextBox 12">
            <a:extLst>
              <a:ext uri="{FF2B5EF4-FFF2-40B4-BE49-F238E27FC236}">
                <a16:creationId xmlns:a16="http://schemas.microsoft.com/office/drawing/2014/main" id="{12C94303-2765-4E2E-BC0D-96BB9C340151}"/>
              </a:ext>
            </a:extLst>
          </p:cNvPr>
          <p:cNvSpPr txBox="1"/>
          <p:nvPr/>
        </p:nvSpPr>
        <p:spPr bwMode="auto">
          <a:xfrm>
            <a:off x="381000" y="3739795"/>
            <a:ext cx="3971507" cy="2119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rtlCol="0">
            <a:spAutoFit/>
          </a:bodyPr>
          <a:lstStyle/>
          <a:p>
            <a:pPr algn="ctr">
              <a:lnSpc>
                <a:spcPts val="1500"/>
              </a:lnSpc>
            </a:pPr>
            <a:r>
              <a:rPr lang="en-US" sz="2000" dirty="0">
                <a:solidFill>
                  <a:srgbClr val="008CC1"/>
                </a:solidFill>
                <a:latin typeface="B Helvetica Bold" pitchFamily="-64" charset="0"/>
              </a:rPr>
              <a:t>Optical Transceivers 220 M away</a:t>
            </a:r>
          </a:p>
        </p:txBody>
      </p:sp>
      <p:sp>
        <p:nvSpPr>
          <p:cNvPr id="14" name="TextBox 13">
            <a:extLst>
              <a:ext uri="{FF2B5EF4-FFF2-40B4-BE49-F238E27FC236}">
                <a16:creationId xmlns:a16="http://schemas.microsoft.com/office/drawing/2014/main" id="{297755A9-04A2-4853-B24A-02C6DD1FF337}"/>
              </a:ext>
            </a:extLst>
          </p:cNvPr>
          <p:cNvSpPr txBox="1"/>
          <p:nvPr/>
        </p:nvSpPr>
        <p:spPr bwMode="auto">
          <a:xfrm>
            <a:off x="5383032" y="4361073"/>
            <a:ext cx="236220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rtlCol="0">
            <a:spAutoFit/>
          </a:bodyPr>
          <a:lstStyle/>
          <a:p>
            <a:pPr algn="ctr">
              <a:lnSpc>
                <a:spcPts val="1500"/>
              </a:lnSpc>
            </a:pPr>
            <a:r>
              <a:rPr lang="en-US" sz="1800" dirty="0">
                <a:solidFill>
                  <a:srgbClr val="008CC1"/>
                </a:solidFill>
                <a:latin typeface="B Helvetica Bold" pitchFamily="-64" charset="0"/>
              </a:rPr>
              <a:t>Retroreflectors</a:t>
            </a:r>
          </a:p>
        </p:txBody>
      </p:sp>
    </p:spTree>
  </p:cSld>
  <p:clrMapOvr>
    <a:masterClrMapping/>
  </p:clrMapOvr>
  <p:transition>
    <p:split orient="vert"/>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240882"/>
            <a:ext cx="3249230" cy="4634664"/>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33BD03-C505-46F1-B181-E8D25EA782DA}"/>
              </a:ext>
            </a:extLst>
          </p:cNvPr>
          <p:cNvSpPr>
            <a:spLocks noGrp="1"/>
          </p:cNvSpPr>
          <p:nvPr>
            <p:ph type="title"/>
          </p:nvPr>
        </p:nvSpPr>
        <p:spPr>
          <a:xfrm>
            <a:off x="505677" y="685800"/>
            <a:ext cx="2743200" cy="2165684"/>
          </a:xfrm>
        </p:spPr>
        <p:txBody>
          <a:bodyPr vert="horz" lIns="91440" tIns="45720" rIns="91440" bIns="45720" rtlCol="0" anchor="b">
            <a:normAutofit/>
          </a:bodyPr>
          <a:lstStyle/>
          <a:p>
            <a:pPr marL="257175" lvl="0" indent="-257175">
              <a:spcBef>
                <a:spcPct val="20000"/>
              </a:spcBef>
            </a:pPr>
            <a:r>
              <a:rPr lang="en-US" sz="1500" dirty="0">
                <a:solidFill>
                  <a:prstClr val="white"/>
                </a:solidFill>
              </a:rPr>
              <a:t>The agreement of the Crosswind at higher and lower paths indicate that crosswind is not as sensitive as the Cn2</a:t>
            </a:r>
            <a:br>
              <a:rPr lang="en-US" sz="1500" dirty="0">
                <a:solidFill>
                  <a:prstClr val="white"/>
                </a:solidFill>
              </a:rPr>
            </a:br>
            <a:endParaRPr lang="en-US" sz="3600" kern="1200" dirty="0">
              <a:solidFill>
                <a:srgbClr val="FFFFFF"/>
              </a:solidFill>
              <a:latin typeface="+mj-lt"/>
              <a:ea typeface="+mj-ea"/>
              <a:cs typeface="+mj-cs"/>
            </a:endParaRPr>
          </a:p>
        </p:txBody>
      </p:sp>
      <p:cxnSp>
        <p:nvCxnSpPr>
          <p:cNvPr id="17" name="Straight Connector 16">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3344" y="2932700"/>
            <a:ext cx="1940093"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12" name="Content Placeholder 8">
            <a:extLst>
              <a:ext uri="{FF2B5EF4-FFF2-40B4-BE49-F238E27FC236}">
                <a16:creationId xmlns:a16="http://schemas.microsoft.com/office/drawing/2014/main" id="{0D259BFC-E2C0-4828-8579-BA224B3E98D2}"/>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3865366" y="553912"/>
            <a:ext cx="4915159" cy="4041631"/>
          </a:xfrm>
          <a:prstGeom prst="rect">
            <a:avLst/>
          </a:prstGeom>
        </p:spPr>
      </p:pic>
      <p:sp>
        <p:nvSpPr>
          <p:cNvPr id="5" name="Date Placeholder 4">
            <a:extLst>
              <a:ext uri="{FF2B5EF4-FFF2-40B4-BE49-F238E27FC236}">
                <a16:creationId xmlns:a16="http://schemas.microsoft.com/office/drawing/2014/main" id="{4C3D3225-0604-4A10-9596-34362BC3FB20}"/>
              </a:ext>
            </a:extLst>
          </p:cNvPr>
          <p:cNvSpPr>
            <a:spLocks noGrp="1"/>
          </p:cNvSpPr>
          <p:nvPr>
            <p:ph type="dt" sz="half" idx="10"/>
          </p:nvPr>
        </p:nvSpPr>
        <p:spPr/>
        <p:txBody>
          <a:bodyPr/>
          <a:lstStyle/>
          <a:p>
            <a:pPr>
              <a:spcAft>
                <a:spcPts val="600"/>
              </a:spcAft>
              <a:defRPr/>
            </a:pPr>
            <a:fld id="{7D09CBE0-2C51-4765-835B-0C62B739A305}" type="datetime1">
              <a:rPr lang="en-US" smtClean="0"/>
              <a:pPr>
                <a:spcAft>
                  <a:spcPts val="600"/>
                </a:spcAft>
                <a:defRPr/>
              </a:pPr>
              <a:t>5/20/2024</a:t>
            </a:fld>
            <a:endParaRPr lang="en-US"/>
          </a:p>
        </p:txBody>
      </p:sp>
      <p:sp>
        <p:nvSpPr>
          <p:cNvPr id="6" name="Footer Placeholder 5">
            <a:extLst>
              <a:ext uri="{FF2B5EF4-FFF2-40B4-BE49-F238E27FC236}">
                <a16:creationId xmlns:a16="http://schemas.microsoft.com/office/drawing/2014/main" id="{C5A671F6-B0DC-4357-923B-BE50238105CF}"/>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5C7E8CEF-D7C0-4894-9A71-796858B0292D}"/>
              </a:ext>
            </a:extLst>
          </p:cNvPr>
          <p:cNvSpPr>
            <a:spLocks noGrp="1"/>
          </p:cNvSpPr>
          <p:nvPr>
            <p:ph type="sldNum" sz="quarter" idx="12"/>
          </p:nvPr>
        </p:nvSpPr>
        <p:spPr/>
        <p:txBody>
          <a:bodyPr/>
          <a:lstStyle/>
          <a:p>
            <a:pPr>
              <a:spcAft>
                <a:spcPts val="600"/>
              </a:spcAft>
              <a:defRPr/>
            </a:pPr>
            <a:fld id="{957235A7-B1F1-49F3-A175-B0A5D520C66B}" type="slidenum">
              <a:rPr lang="en-US" smtClean="0"/>
              <a:pPr>
                <a:spcAft>
                  <a:spcPts val="600"/>
                </a:spcAft>
                <a:defRPr/>
              </a:pPr>
              <a:t>31</a:t>
            </a:fld>
            <a:endParaRPr lang="en-US"/>
          </a:p>
        </p:txBody>
      </p:sp>
    </p:spTree>
    <p:extLst>
      <p:ext uri="{BB962C8B-B14F-4D97-AF65-F5344CB8AC3E}">
        <p14:creationId xmlns:p14="http://schemas.microsoft.com/office/powerpoint/2010/main" val="2303690883"/>
      </p:ext>
    </p:extLst>
  </p:cSld>
  <p:clrMapOvr>
    <a:masterClrMapping/>
  </p:clrMapOvr>
  <p:transition>
    <p:split orient="vert"/>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EFC6643A-B417-4485-AAFB-3817FC25A49A}"/>
              </a:ext>
            </a:extLst>
          </p:cNvPr>
          <p:cNvSpPr>
            <a:spLocks noGrp="1" noChangeArrowheads="1"/>
          </p:cNvSpPr>
          <p:nvPr>
            <p:ph type="title"/>
          </p:nvPr>
        </p:nvSpPr>
        <p:spPr>
          <a:xfrm>
            <a:off x="571500" y="602493"/>
            <a:ext cx="3985902" cy="994173"/>
          </a:xfrm>
        </p:spPr>
        <p:txBody>
          <a:bodyPr vert="horz" lIns="91440" tIns="45720" rIns="91440" bIns="45720" rtlCol="0" anchor="ctr">
            <a:normAutofit/>
          </a:bodyPr>
          <a:lstStyle/>
          <a:p>
            <a:pPr algn="l" eaLnBrk="1" fontAlgn="auto" hangingPunct="1">
              <a:lnSpc>
                <a:spcPct val="90000"/>
              </a:lnSpc>
              <a:spcAft>
                <a:spcPts val="0"/>
              </a:spcAft>
              <a:defRPr/>
            </a:pPr>
            <a:r>
              <a:rPr lang="en-US" altLang="en-US" sz="3100" kern="1200">
                <a:solidFill>
                  <a:schemeClr val="tx1"/>
                </a:solidFill>
                <a:latin typeface="+mj-lt"/>
                <a:ea typeface="+mj-ea"/>
                <a:cs typeface="+mj-cs"/>
              </a:rPr>
              <a:t>Turbulence Cn2 Data</a:t>
            </a:r>
          </a:p>
        </p:txBody>
      </p:sp>
      <p:sp>
        <p:nvSpPr>
          <p:cNvPr id="38915" name="Content Placeholder 2">
            <a:extLst>
              <a:ext uri="{FF2B5EF4-FFF2-40B4-BE49-F238E27FC236}">
                <a16:creationId xmlns:a16="http://schemas.microsoft.com/office/drawing/2014/main" id="{BA2A6A87-7189-45C1-84D6-29816C20FC20}"/>
              </a:ext>
            </a:extLst>
          </p:cNvPr>
          <p:cNvSpPr>
            <a:spLocks noGrp="1" noChangeArrowheads="1"/>
          </p:cNvSpPr>
          <p:nvPr>
            <p:ph sz="half" idx="1"/>
          </p:nvPr>
        </p:nvSpPr>
        <p:spPr>
          <a:xfrm>
            <a:off x="571500" y="1709263"/>
            <a:ext cx="3985907" cy="2531940"/>
          </a:xfrm>
        </p:spPr>
        <p:txBody>
          <a:bodyPr vert="horz" lIns="91440" tIns="45720" rIns="91440" bIns="45720" rtlCol="0" anchor="t">
            <a:normAutofit/>
          </a:bodyPr>
          <a:lstStyle/>
          <a:p>
            <a:pPr indent="-228600" eaLnBrk="1" fontAlgn="auto" hangingPunct="1">
              <a:lnSpc>
                <a:spcPct val="90000"/>
              </a:lnSpc>
              <a:buFont typeface="Arial" panose="020B0604020202020204" pitchFamily="34" charset="0"/>
              <a:buChar char="•"/>
              <a:defRPr/>
            </a:pPr>
            <a:r>
              <a:rPr lang="en-US" altLang="en-US" sz="1300" kern="1200"/>
              <a:t>Initially, Unit #1 (red-line) was aimed at the upper retro-reflector and Unit #2 (blue-line) was pointed to the lower retro-reflector.</a:t>
            </a:r>
          </a:p>
          <a:p>
            <a:pPr indent="-228600" eaLnBrk="1" fontAlgn="auto" hangingPunct="1">
              <a:lnSpc>
                <a:spcPct val="90000"/>
              </a:lnSpc>
              <a:buFont typeface="Arial" panose="020B0604020202020204" pitchFamily="34" charset="0"/>
              <a:buChar char="•"/>
              <a:defRPr/>
            </a:pPr>
            <a:r>
              <a:rPr lang="en-US" altLang="en-US" sz="1300" kern="1200"/>
              <a:t>The results indicated that the higher path (red-line) measure Cn2 is about a factor of 4 to 5 lower than the lower path (blue-line).</a:t>
            </a:r>
          </a:p>
          <a:p>
            <a:pPr indent="-228600" eaLnBrk="1" fontAlgn="auto" hangingPunct="1">
              <a:lnSpc>
                <a:spcPct val="90000"/>
              </a:lnSpc>
              <a:buFont typeface="Arial" panose="020B0604020202020204" pitchFamily="34" charset="0"/>
              <a:buChar char="•"/>
              <a:defRPr/>
            </a:pPr>
            <a:r>
              <a:rPr lang="en-US" altLang="en-US" sz="1300" kern="1200"/>
              <a:t>The two units were switched to look at the other retro-reflectors..</a:t>
            </a:r>
          </a:p>
          <a:p>
            <a:pPr indent="-228600" eaLnBrk="1" fontAlgn="auto" hangingPunct="1">
              <a:lnSpc>
                <a:spcPct val="90000"/>
              </a:lnSpc>
              <a:buFont typeface="Arial" panose="020B0604020202020204" pitchFamily="34" charset="0"/>
              <a:buChar char="•"/>
              <a:defRPr/>
            </a:pPr>
            <a:r>
              <a:rPr lang="en-US" altLang="en-US" sz="1300" kern="1200"/>
              <a:t>The measured Cn2 is also switched. This demonstrated that the measured Cn2 is not dependent on the special unit but related to the height of the path. Usually, higher path provides lower the Cn2.</a:t>
            </a:r>
          </a:p>
        </p:txBody>
      </p:sp>
      <p:sp>
        <p:nvSpPr>
          <p:cNvPr id="75" name="Freeform: Shape 74">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937085" y="-1506"/>
            <a:ext cx="4206915" cy="438020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Freeform: Shape 76">
            <a:extLst>
              <a:ext uri="{FF2B5EF4-FFF2-40B4-BE49-F238E27FC236}">
                <a16:creationId xmlns:a16="http://schemas.microsoft.com/office/drawing/2014/main" id="{52AC6D7F-F068-4E11-BB06-F601D89BB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62605" y="-1"/>
            <a:ext cx="4081395" cy="4241204"/>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3012" name="Content Placeholder 4">
            <a:extLst>
              <a:ext uri="{FF2B5EF4-FFF2-40B4-BE49-F238E27FC236}">
                <a16:creationId xmlns:a16="http://schemas.microsoft.com/office/drawing/2014/main" id="{E5A31A3C-7049-4451-947E-7FB09C7744D5}"/>
              </a:ext>
            </a:extLst>
          </p:cNvPr>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tretch>
            <a:fillRect/>
          </a:stretch>
        </p:blipFill>
        <p:spPr bwMode="auto">
          <a:xfrm>
            <a:off x="6034970" y="467937"/>
            <a:ext cx="2603737" cy="2876222"/>
          </a:xfrm>
          <a:prstGeom prst="rect">
            <a:avLst/>
          </a:prstGeom>
        </p:spPr>
      </p:pic>
    </p:spTree>
  </p:cSld>
  <p:clrMapOvr>
    <a:overrideClrMapping bg1="dk1" tx1="lt1" bg2="dk2" tx2="lt2" accent1="accent1" accent2="accent2" accent3="accent3" accent4="accent4" accent5="accent5" accent6="accent6" hlink="hlink" folHlink="folHlink"/>
  </p:clrMapOvr>
  <p:transition>
    <p:split orient="ver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54A37-BD0E-4D51-92F1-092945ACC6B7}"/>
              </a:ext>
            </a:extLst>
          </p:cNvPr>
          <p:cNvSpPr>
            <a:spLocks noGrp="1"/>
          </p:cNvSpPr>
          <p:nvPr>
            <p:ph type="title"/>
          </p:nvPr>
        </p:nvSpPr>
        <p:spPr>
          <a:xfrm>
            <a:off x="822960" y="214953"/>
            <a:ext cx="7543800" cy="1088068"/>
          </a:xfrm>
        </p:spPr>
        <p:txBody>
          <a:bodyPr>
            <a:normAutofit/>
          </a:bodyPr>
          <a:lstStyle/>
          <a:p>
            <a:r>
              <a:rPr lang="en-US" dirty="0"/>
              <a:t>LOA Conclusion</a:t>
            </a:r>
          </a:p>
        </p:txBody>
      </p:sp>
      <p:pic>
        <p:nvPicPr>
          <p:cNvPr id="6" name="Picture 5" descr="A picture containing sky, grass, outdoor, plane&#10;&#10;Description automatically generated">
            <a:extLst>
              <a:ext uri="{FF2B5EF4-FFF2-40B4-BE49-F238E27FC236}">
                <a16:creationId xmlns:a16="http://schemas.microsoft.com/office/drawing/2014/main" id="{A91791BD-13AC-4464-AF78-32A9ECC0220B}"/>
              </a:ext>
            </a:extLst>
          </p:cNvPr>
          <p:cNvPicPr>
            <a:picLocks noChangeAspect="1"/>
          </p:cNvPicPr>
          <p:nvPr/>
        </p:nvPicPr>
        <p:blipFill rotWithShape="1">
          <a:blip r:embed="rId2">
            <a:extLst>
              <a:ext uri="{28A0092B-C50C-407E-A947-70E740481C1C}">
                <a14:useLocalDpi xmlns:a14="http://schemas.microsoft.com/office/drawing/2010/main" val="0"/>
              </a:ext>
            </a:extLst>
          </a:blip>
          <a:srcRect l="16592" r="14373" b="-1"/>
          <a:stretch/>
        </p:blipFill>
        <p:spPr>
          <a:xfrm>
            <a:off x="822960" y="1384301"/>
            <a:ext cx="3703320" cy="3017520"/>
          </a:xfrm>
          <a:prstGeom prst="rect">
            <a:avLst/>
          </a:prstGeom>
          <a:noFill/>
        </p:spPr>
      </p:pic>
      <p:sp>
        <p:nvSpPr>
          <p:cNvPr id="3" name="Content Placeholder 2">
            <a:extLst>
              <a:ext uri="{FF2B5EF4-FFF2-40B4-BE49-F238E27FC236}">
                <a16:creationId xmlns:a16="http://schemas.microsoft.com/office/drawing/2014/main" id="{D8E6444A-B484-43CB-B489-94BD5030B8C9}"/>
              </a:ext>
            </a:extLst>
          </p:cNvPr>
          <p:cNvSpPr>
            <a:spLocks noGrp="1"/>
          </p:cNvSpPr>
          <p:nvPr>
            <p:ph sz="half" idx="2"/>
          </p:nvPr>
        </p:nvSpPr>
        <p:spPr>
          <a:xfrm>
            <a:off x="4663440" y="1384303"/>
            <a:ext cx="3703320" cy="3017519"/>
          </a:xfrm>
        </p:spPr>
        <p:txBody>
          <a:bodyPr>
            <a:normAutofit/>
          </a:bodyPr>
          <a:lstStyle/>
          <a:p>
            <a:pPr>
              <a:lnSpc>
                <a:spcPct val="90000"/>
              </a:lnSpc>
            </a:pPr>
            <a:r>
              <a:rPr lang="en-US" sz="1300" dirty="0"/>
              <a:t>The space averaged horizontal wind velocities can be obtained from the wind measurements of  the three sides of the triangle.  </a:t>
            </a:r>
          </a:p>
          <a:p>
            <a:pPr>
              <a:lnSpc>
                <a:spcPct val="90000"/>
              </a:lnSpc>
            </a:pPr>
            <a:r>
              <a:rPr lang="en-US" sz="1300" dirty="0"/>
              <a:t>These Space averaged measurements are more representative of the average wind than a few instruments in situ can be.</a:t>
            </a:r>
          </a:p>
          <a:p>
            <a:pPr>
              <a:lnSpc>
                <a:spcPct val="90000"/>
              </a:lnSpc>
            </a:pPr>
            <a:r>
              <a:rPr lang="en-US" sz="1300" dirty="0"/>
              <a:t>LOA which is an optical instrument  can accurately measure the space averaged wind velocities over a large area.</a:t>
            </a:r>
          </a:p>
          <a:p>
            <a:pPr>
              <a:lnSpc>
                <a:spcPct val="90000"/>
              </a:lnSpc>
            </a:pPr>
            <a:r>
              <a:rPr lang="en-US" sz="1300" dirty="0"/>
              <a:t>LOA can account for the mass movement of hazardous air across a large area</a:t>
            </a:r>
          </a:p>
          <a:p>
            <a:pPr>
              <a:lnSpc>
                <a:spcPct val="90000"/>
              </a:lnSpc>
            </a:pPr>
            <a:r>
              <a:rPr lang="en-US" sz="1300" dirty="0"/>
              <a:t>Combine LOA with other sensors to better understand the mass movement of hazardous wind </a:t>
            </a:r>
          </a:p>
        </p:txBody>
      </p:sp>
      <p:sp>
        <p:nvSpPr>
          <p:cNvPr id="17" name="Date Placeholder 4" hidden="1">
            <a:extLst>
              <a:ext uri="{FF2B5EF4-FFF2-40B4-BE49-F238E27FC236}">
                <a16:creationId xmlns:a16="http://schemas.microsoft.com/office/drawing/2014/main" id="{E748EDE6-5C5D-4CAE-9152-3B255539A42D}"/>
              </a:ext>
            </a:extLst>
          </p:cNvPr>
          <p:cNvSpPr>
            <a:spLocks noGrp="1"/>
          </p:cNvSpPr>
          <p:nvPr>
            <p:ph type="dt" sz="half" idx="10"/>
          </p:nvPr>
        </p:nvSpPr>
        <p:spPr>
          <a:xfrm>
            <a:off x="349135" y="4844840"/>
            <a:ext cx="1963883" cy="273844"/>
          </a:xfrm>
        </p:spPr>
        <p:txBody>
          <a:bodyPr/>
          <a:lstStyle/>
          <a:p>
            <a:pPr>
              <a:spcAft>
                <a:spcPts val="600"/>
              </a:spcAft>
              <a:defRPr/>
            </a:pPr>
            <a:fld id="{C6DE474B-C5B3-4904-B979-524E51C9A328}" type="datetime1">
              <a:rPr lang="en-US"/>
              <a:pPr>
                <a:spcAft>
                  <a:spcPts val="600"/>
                </a:spcAft>
                <a:defRPr/>
              </a:pPr>
              <a:t>5/20/2024</a:t>
            </a:fld>
            <a:endParaRPr lang="en-US"/>
          </a:p>
        </p:txBody>
      </p:sp>
    </p:spTree>
    <p:extLst>
      <p:ext uri="{BB962C8B-B14F-4D97-AF65-F5344CB8AC3E}">
        <p14:creationId xmlns:p14="http://schemas.microsoft.com/office/powerpoint/2010/main" val="467627161"/>
      </p:ext>
    </p:extLst>
  </p:cSld>
  <p:clrMapOvr>
    <a:masterClrMapping/>
  </p:clrMapOvr>
  <p:transition>
    <p:split orient="vert"/>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 name="Rectangle 76">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287" cy="51435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938" name="Title 1">
            <a:extLst>
              <a:ext uri="{FF2B5EF4-FFF2-40B4-BE49-F238E27FC236}">
                <a16:creationId xmlns:a16="http://schemas.microsoft.com/office/drawing/2014/main" id="{DA8168CF-0D78-44D1-89AC-E29272B75244}"/>
              </a:ext>
            </a:extLst>
          </p:cNvPr>
          <p:cNvSpPr>
            <a:spLocks noGrp="1" noChangeArrowheads="1"/>
          </p:cNvSpPr>
          <p:nvPr>
            <p:ph type="title"/>
          </p:nvPr>
        </p:nvSpPr>
        <p:spPr>
          <a:xfrm>
            <a:off x="628650" y="1059366"/>
            <a:ext cx="2174391" cy="3272883"/>
          </a:xfrm>
        </p:spPr>
        <p:txBody>
          <a:bodyPr anchor="t">
            <a:normAutofit/>
          </a:bodyPr>
          <a:lstStyle/>
          <a:p>
            <a:pPr fontAlgn="auto">
              <a:spcAft>
                <a:spcPts val="0"/>
              </a:spcAft>
              <a:defRPr/>
            </a:pPr>
            <a:r>
              <a:rPr lang="en-US" altLang="en-US" sz="3000">
                <a:solidFill>
                  <a:srgbClr val="FFFFFF"/>
                </a:solidFill>
              </a:rPr>
              <a:t>LOA-105 users list</a:t>
            </a:r>
          </a:p>
        </p:txBody>
      </p:sp>
      <p:sp>
        <p:nvSpPr>
          <p:cNvPr id="24579" name="Content Placeholder 2">
            <a:extLst>
              <a:ext uri="{FF2B5EF4-FFF2-40B4-BE49-F238E27FC236}">
                <a16:creationId xmlns:a16="http://schemas.microsoft.com/office/drawing/2014/main" id="{C54856E4-467F-40FA-ABF2-4CE7285D2488}"/>
              </a:ext>
            </a:extLst>
          </p:cNvPr>
          <p:cNvSpPr>
            <a:spLocks noGrp="1"/>
          </p:cNvSpPr>
          <p:nvPr>
            <p:ph sz="half" idx="1"/>
          </p:nvPr>
        </p:nvSpPr>
        <p:spPr>
          <a:xfrm>
            <a:off x="3285641" y="361950"/>
            <a:ext cx="2570462" cy="3970299"/>
          </a:xfrm>
        </p:spPr>
        <p:txBody>
          <a:bodyPr>
            <a:normAutofit fontScale="92500" lnSpcReduction="20000"/>
          </a:bodyPr>
          <a:lstStyle/>
          <a:p>
            <a:pPr fontAlgn="auto">
              <a:lnSpc>
                <a:spcPct val="90000"/>
              </a:lnSpc>
              <a:buFont typeface="Arial"/>
              <a:buChar char="•"/>
              <a:defRPr/>
            </a:pPr>
            <a:r>
              <a:rPr lang="en-US" sz="1200" dirty="0">
                <a:latin typeface="Arial" panose="020B0604020202020204" pitchFamily="34" charset="0"/>
                <a:cs typeface="Arial" panose="020B0604020202020204" pitchFamily="34" charset="0"/>
              </a:rPr>
              <a:t>TRW</a:t>
            </a:r>
          </a:p>
          <a:p>
            <a:pPr fontAlgn="auto">
              <a:lnSpc>
                <a:spcPct val="90000"/>
              </a:lnSpc>
              <a:buFont typeface="Arial"/>
              <a:buChar char="•"/>
              <a:defRPr/>
            </a:pPr>
            <a:endParaRPr lang="en-US" sz="1200" dirty="0">
              <a:latin typeface="Arial" panose="020B0604020202020204" pitchFamily="34" charset="0"/>
              <a:cs typeface="Arial" panose="020B0604020202020204" pitchFamily="34" charset="0"/>
            </a:endParaRPr>
          </a:p>
          <a:p>
            <a:pPr fontAlgn="auto">
              <a:lnSpc>
                <a:spcPct val="90000"/>
              </a:lnSpc>
              <a:buFont typeface="Arial"/>
              <a:buChar char="•"/>
              <a:defRPr/>
            </a:pPr>
            <a:r>
              <a:rPr lang="en-US" sz="1200" dirty="0">
                <a:latin typeface="Arial" panose="020B0604020202020204" pitchFamily="34" charset="0"/>
                <a:cs typeface="Arial" panose="020B0604020202020204" pitchFamily="34" charset="0"/>
              </a:rPr>
              <a:t>US Army Aberdeen Proving Grounds</a:t>
            </a:r>
          </a:p>
          <a:p>
            <a:pPr fontAlgn="auto">
              <a:lnSpc>
                <a:spcPct val="90000"/>
              </a:lnSpc>
              <a:buFont typeface="Arial"/>
              <a:buChar char="•"/>
              <a:defRPr/>
            </a:pPr>
            <a:endParaRPr lang="en-US" sz="1200" dirty="0">
              <a:latin typeface="Arial" panose="020B0604020202020204" pitchFamily="34" charset="0"/>
              <a:cs typeface="Arial" panose="020B0604020202020204" pitchFamily="34" charset="0"/>
            </a:endParaRPr>
          </a:p>
          <a:p>
            <a:pPr fontAlgn="auto">
              <a:lnSpc>
                <a:spcPct val="90000"/>
              </a:lnSpc>
              <a:buFont typeface="Arial"/>
              <a:buChar char="•"/>
              <a:defRPr/>
            </a:pPr>
            <a:r>
              <a:rPr lang="en-US" sz="1200" dirty="0" err="1">
                <a:latin typeface="Arial" panose="020B0604020202020204" pitchFamily="34" charset="0"/>
                <a:cs typeface="Arial" panose="020B0604020202020204" pitchFamily="34" charset="0"/>
              </a:rPr>
              <a:t>Comalco</a:t>
            </a:r>
            <a:r>
              <a:rPr lang="en-US" sz="1200" dirty="0">
                <a:latin typeface="Arial" panose="020B0604020202020204" pitchFamily="34" charset="0"/>
                <a:cs typeface="Arial" panose="020B0604020202020204" pitchFamily="34" charset="0"/>
              </a:rPr>
              <a:t> – Bell Bay (Australia)</a:t>
            </a:r>
          </a:p>
          <a:p>
            <a:pPr fontAlgn="auto">
              <a:lnSpc>
                <a:spcPct val="90000"/>
              </a:lnSpc>
              <a:buFont typeface="Arial"/>
              <a:buChar char="•"/>
              <a:defRPr/>
            </a:pPr>
            <a:endParaRPr lang="en-US" sz="1200" dirty="0">
              <a:latin typeface="Arial" panose="020B0604020202020204" pitchFamily="34" charset="0"/>
              <a:cs typeface="Arial" panose="020B0604020202020204" pitchFamily="34" charset="0"/>
            </a:endParaRPr>
          </a:p>
          <a:p>
            <a:pPr fontAlgn="auto">
              <a:lnSpc>
                <a:spcPct val="90000"/>
              </a:lnSpc>
              <a:buFont typeface="Arial"/>
              <a:buChar char="•"/>
              <a:defRPr/>
            </a:pPr>
            <a:r>
              <a:rPr lang="en-US" sz="1200" dirty="0">
                <a:latin typeface="Arial" panose="020B0604020202020204" pitchFamily="34" charset="0"/>
                <a:cs typeface="Arial" panose="020B0604020202020204" pitchFamily="34" charset="0"/>
              </a:rPr>
              <a:t>Air Fiber Inc.</a:t>
            </a:r>
          </a:p>
          <a:p>
            <a:pPr fontAlgn="auto">
              <a:lnSpc>
                <a:spcPct val="90000"/>
              </a:lnSpc>
              <a:buFont typeface="Arial"/>
              <a:buChar char="•"/>
              <a:defRPr/>
            </a:pPr>
            <a:endParaRPr lang="en-US" sz="1200" dirty="0">
              <a:latin typeface="Arial" panose="020B0604020202020204" pitchFamily="34" charset="0"/>
              <a:cs typeface="Arial" panose="020B0604020202020204" pitchFamily="34" charset="0"/>
            </a:endParaRPr>
          </a:p>
          <a:p>
            <a:pPr fontAlgn="auto">
              <a:lnSpc>
                <a:spcPct val="90000"/>
              </a:lnSpc>
              <a:buFont typeface="Arial"/>
              <a:buChar char="•"/>
              <a:defRPr/>
            </a:pPr>
            <a:r>
              <a:rPr lang="en-US" sz="1200" dirty="0">
                <a:latin typeface="Arial" panose="020B0604020202020204" pitchFamily="34" charset="0"/>
                <a:cs typeface="Arial" panose="020B0604020202020204" pitchFamily="34" charset="0"/>
              </a:rPr>
              <a:t>ALCOA Europe Aviles (Spain)</a:t>
            </a:r>
          </a:p>
          <a:p>
            <a:pPr fontAlgn="auto">
              <a:lnSpc>
                <a:spcPct val="90000"/>
              </a:lnSpc>
              <a:buFont typeface="Arial"/>
              <a:buChar char="•"/>
              <a:defRPr/>
            </a:pPr>
            <a:endParaRPr lang="en-US" sz="1200" dirty="0">
              <a:latin typeface="Arial" panose="020B0604020202020204" pitchFamily="34" charset="0"/>
              <a:cs typeface="Arial" panose="020B0604020202020204" pitchFamily="34" charset="0"/>
            </a:endParaRPr>
          </a:p>
          <a:p>
            <a:pPr fontAlgn="auto">
              <a:lnSpc>
                <a:spcPct val="90000"/>
              </a:lnSpc>
              <a:buFont typeface="Arial"/>
              <a:buChar char="•"/>
              <a:defRPr/>
            </a:pPr>
            <a:r>
              <a:rPr lang="en-US" sz="1200" dirty="0">
                <a:latin typeface="Arial" panose="020B0604020202020204" pitchFamily="34" charset="0"/>
                <a:cs typeface="Arial" panose="020B0604020202020204" pitchFamily="34" charset="0"/>
              </a:rPr>
              <a:t>ALCOA Europe La Coruna (Spain)</a:t>
            </a:r>
          </a:p>
          <a:p>
            <a:pPr fontAlgn="auto">
              <a:lnSpc>
                <a:spcPct val="90000"/>
              </a:lnSpc>
              <a:buFont typeface="Arial"/>
              <a:buChar char="•"/>
              <a:defRPr/>
            </a:pPr>
            <a:endParaRPr lang="en-US" sz="1200" dirty="0">
              <a:latin typeface="Arial" panose="020B0604020202020204" pitchFamily="34" charset="0"/>
              <a:cs typeface="Arial" panose="020B0604020202020204" pitchFamily="34" charset="0"/>
            </a:endParaRPr>
          </a:p>
          <a:p>
            <a:pPr fontAlgn="auto">
              <a:lnSpc>
                <a:spcPct val="90000"/>
              </a:lnSpc>
              <a:buFont typeface="Arial"/>
              <a:buChar char="•"/>
              <a:defRPr/>
            </a:pPr>
            <a:r>
              <a:rPr lang="en-US" sz="1200" dirty="0">
                <a:latin typeface="Arial" panose="020B0604020202020204" pitchFamily="34" charset="0"/>
                <a:cs typeface="Arial" panose="020B0604020202020204" pitchFamily="34" charset="0"/>
              </a:rPr>
              <a:t>Kaiser Aluminum</a:t>
            </a:r>
          </a:p>
          <a:p>
            <a:pPr fontAlgn="auto">
              <a:lnSpc>
                <a:spcPct val="90000"/>
              </a:lnSpc>
              <a:buFont typeface="Arial"/>
              <a:buChar char="•"/>
              <a:defRPr/>
            </a:pPr>
            <a:endParaRPr lang="en-US" sz="1200" dirty="0">
              <a:latin typeface="Arial" panose="020B0604020202020204" pitchFamily="34" charset="0"/>
              <a:cs typeface="Arial" panose="020B0604020202020204" pitchFamily="34" charset="0"/>
            </a:endParaRPr>
          </a:p>
          <a:p>
            <a:pPr fontAlgn="auto">
              <a:lnSpc>
                <a:spcPct val="90000"/>
              </a:lnSpc>
              <a:buFont typeface="Arial"/>
              <a:buChar char="•"/>
              <a:defRPr/>
            </a:pPr>
            <a:r>
              <a:rPr lang="en-US" sz="1200" dirty="0">
                <a:latin typeface="Arial" panose="020B0604020202020204" pitchFamily="34" charset="0"/>
                <a:cs typeface="Arial" panose="020B0604020202020204" pitchFamily="34" charset="0"/>
              </a:rPr>
              <a:t>ALCOA Badin ALCOA Rockdale </a:t>
            </a:r>
            <a:r>
              <a:rPr lang="en-US" sz="1200" dirty="0" err="1">
                <a:latin typeface="Arial" panose="020B0604020202020204" pitchFamily="34" charset="0"/>
                <a:cs typeface="Arial" panose="020B0604020202020204" pitchFamily="34" charset="0"/>
              </a:rPr>
              <a:t>Vanalco</a:t>
            </a:r>
            <a:endParaRPr lang="en-US" sz="1200" dirty="0">
              <a:latin typeface="Arial" panose="020B0604020202020204" pitchFamily="34" charset="0"/>
              <a:cs typeface="Arial" panose="020B0604020202020204" pitchFamily="34" charset="0"/>
            </a:endParaRPr>
          </a:p>
          <a:p>
            <a:pPr marL="0" indent="0" fontAlgn="auto">
              <a:lnSpc>
                <a:spcPct val="90000"/>
              </a:lnSpc>
              <a:buNone/>
              <a:defRPr/>
            </a:pPr>
            <a:endParaRPr lang="en-US" sz="1200" dirty="0">
              <a:latin typeface="Arial" panose="020B0604020202020204" pitchFamily="34" charset="0"/>
              <a:cs typeface="Arial" panose="020B0604020202020204" pitchFamily="34" charset="0"/>
            </a:endParaRPr>
          </a:p>
          <a:p>
            <a:pPr fontAlgn="auto">
              <a:lnSpc>
                <a:spcPct val="90000"/>
              </a:lnSpc>
              <a:buFont typeface="Arial"/>
              <a:buChar char="•"/>
              <a:defRPr/>
            </a:pPr>
            <a:r>
              <a:rPr lang="en-US" sz="1200" dirty="0">
                <a:latin typeface="Arial" panose="020B0604020202020204" pitchFamily="34" charset="0"/>
                <a:cs typeface="Arial" panose="020B0604020202020204" pitchFamily="34" charset="0"/>
              </a:rPr>
              <a:t>ALCOA, Wenatchee</a:t>
            </a:r>
          </a:p>
          <a:p>
            <a:pPr fontAlgn="auto">
              <a:lnSpc>
                <a:spcPct val="90000"/>
              </a:lnSpc>
              <a:buFont typeface="Arial"/>
              <a:buChar char="•"/>
              <a:defRPr/>
            </a:pPr>
            <a:endParaRPr lang="en-US" sz="1200" dirty="0">
              <a:latin typeface="Arial" panose="020B0604020202020204" pitchFamily="34" charset="0"/>
              <a:cs typeface="Arial" panose="020B0604020202020204" pitchFamily="34" charset="0"/>
            </a:endParaRPr>
          </a:p>
          <a:p>
            <a:pPr fontAlgn="auto">
              <a:lnSpc>
                <a:spcPct val="90000"/>
              </a:lnSpc>
              <a:buFont typeface="Arial"/>
              <a:buChar char="•"/>
              <a:defRPr/>
            </a:pPr>
            <a:r>
              <a:rPr lang="en-US" sz="1200" dirty="0">
                <a:latin typeface="Arial" panose="020B0604020202020204" pitchFamily="34" charset="0"/>
                <a:cs typeface="Arial" panose="020B0604020202020204" pitchFamily="34" charset="0"/>
              </a:rPr>
              <a:t>Reynolds Longview ALCOA Massena</a:t>
            </a:r>
          </a:p>
          <a:p>
            <a:pPr fontAlgn="auto">
              <a:lnSpc>
                <a:spcPct val="90000"/>
              </a:lnSpc>
              <a:buFont typeface="Arial"/>
              <a:buChar char="•"/>
              <a:defRPr/>
            </a:pPr>
            <a:endParaRPr lang="en-US" sz="900" dirty="0"/>
          </a:p>
          <a:p>
            <a:pPr fontAlgn="auto">
              <a:lnSpc>
                <a:spcPct val="90000"/>
              </a:lnSpc>
              <a:buFont typeface="Arial"/>
              <a:buChar char="•"/>
              <a:defRPr/>
            </a:pPr>
            <a:endParaRPr lang="en-US" sz="900" dirty="0"/>
          </a:p>
        </p:txBody>
      </p:sp>
      <p:cxnSp>
        <p:nvCxnSpPr>
          <p:cNvPr id="79" name="Straight Connector 78">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7403" y="1059366"/>
            <a:ext cx="0" cy="27432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9940" name="Content Placeholder 3">
            <a:extLst>
              <a:ext uri="{FF2B5EF4-FFF2-40B4-BE49-F238E27FC236}">
                <a16:creationId xmlns:a16="http://schemas.microsoft.com/office/drawing/2014/main" id="{4E531700-4E07-4883-9C2E-EE77C23D7E0D}"/>
              </a:ext>
            </a:extLst>
          </p:cNvPr>
          <p:cNvSpPr>
            <a:spLocks noGrp="1" noChangeArrowheads="1"/>
          </p:cNvSpPr>
          <p:nvPr>
            <p:ph sz="half" idx="2"/>
          </p:nvPr>
        </p:nvSpPr>
        <p:spPr>
          <a:xfrm>
            <a:off x="6338703" y="361950"/>
            <a:ext cx="2398275" cy="3970299"/>
          </a:xfrm>
        </p:spPr>
        <p:txBody>
          <a:bodyPr>
            <a:normAutofit fontScale="92500" lnSpcReduction="20000"/>
          </a:bodyPr>
          <a:lstStyle/>
          <a:p>
            <a:pPr fontAlgn="auto">
              <a:lnSpc>
                <a:spcPct val="90000"/>
              </a:lnSpc>
              <a:buFont typeface="Arial"/>
              <a:buChar char="•"/>
              <a:defRPr/>
            </a:pPr>
            <a:r>
              <a:rPr lang="en-US" altLang="en-US" sz="1300" dirty="0">
                <a:latin typeface="Arial" panose="020B0604020202020204" pitchFamily="34" charset="0"/>
                <a:cs typeface="Arial" panose="020B0604020202020204" pitchFamily="34" charset="0"/>
              </a:rPr>
              <a:t>University of Maryland</a:t>
            </a:r>
          </a:p>
          <a:p>
            <a:pPr fontAlgn="auto">
              <a:lnSpc>
                <a:spcPct val="90000"/>
              </a:lnSpc>
              <a:buFont typeface="Arial"/>
              <a:buChar char="•"/>
              <a:defRPr/>
            </a:pPr>
            <a:endParaRPr lang="en-US" altLang="en-US" sz="1300" dirty="0">
              <a:latin typeface="Arial" panose="020B0604020202020204" pitchFamily="34" charset="0"/>
              <a:cs typeface="Arial" panose="020B0604020202020204" pitchFamily="34" charset="0"/>
            </a:endParaRPr>
          </a:p>
          <a:p>
            <a:pPr fontAlgn="auto">
              <a:lnSpc>
                <a:spcPct val="90000"/>
              </a:lnSpc>
              <a:buFont typeface="Arial"/>
              <a:buChar char="•"/>
              <a:defRPr/>
            </a:pPr>
            <a:r>
              <a:rPr lang="en-US" altLang="en-US" sz="1300" dirty="0">
                <a:latin typeface="Arial" panose="020B0604020202020204" pitchFamily="34" charset="0"/>
                <a:cs typeface="Arial" panose="020B0604020202020204" pitchFamily="34" charset="0"/>
              </a:rPr>
              <a:t>US Army Fort Belvoir Met Team</a:t>
            </a:r>
          </a:p>
          <a:p>
            <a:pPr fontAlgn="auto">
              <a:lnSpc>
                <a:spcPct val="90000"/>
              </a:lnSpc>
              <a:buFont typeface="Arial"/>
              <a:buChar char="•"/>
              <a:defRPr/>
            </a:pPr>
            <a:endParaRPr lang="en-US" altLang="en-US" sz="1300" dirty="0">
              <a:latin typeface="Arial" panose="020B0604020202020204" pitchFamily="34" charset="0"/>
              <a:cs typeface="Arial" panose="020B0604020202020204" pitchFamily="34" charset="0"/>
            </a:endParaRPr>
          </a:p>
          <a:p>
            <a:pPr fontAlgn="auto">
              <a:lnSpc>
                <a:spcPct val="90000"/>
              </a:lnSpc>
              <a:buFont typeface="Arial"/>
              <a:buChar char="•"/>
              <a:defRPr/>
            </a:pPr>
            <a:r>
              <a:rPr lang="en-US" altLang="en-US" sz="1300" dirty="0">
                <a:latin typeface="Arial" panose="020B0604020202020204" pitchFamily="34" charset="0"/>
                <a:cs typeface="Arial" panose="020B0604020202020204" pitchFamily="34" charset="0"/>
              </a:rPr>
              <a:t>US Army Redstone Arsenal</a:t>
            </a:r>
          </a:p>
          <a:p>
            <a:pPr fontAlgn="auto">
              <a:lnSpc>
                <a:spcPct val="90000"/>
              </a:lnSpc>
              <a:buFont typeface="Arial"/>
              <a:buChar char="•"/>
              <a:defRPr/>
            </a:pPr>
            <a:endParaRPr lang="en-US" altLang="en-US" sz="1300" dirty="0">
              <a:latin typeface="Arial" panose="020B0604020202020204" pitchFamily="34" charset="0"/>
              <a:cs typeface="Arial" panose="020B0604020202020204" pitchFamily="34" charset="0"/>
            </a:endParaRPr>
          </a:p>
          <a:p>
            <a:pPr fontAlgn="auto">
              <a:lnSpc>
                <a:spcPct val="90000"/>
              </a:lnSpc>
              <a:buFont typeface="Arial"/>
              <a:buChar char="•"/>
              <a:defRPr/>
            </a:pPr>
            <a:r>
              <a:rPr lang="en-US" altLang="en-US" sz="1300" dirty="0">
                <a:latin typeface="Arial" panose="020B0604020202020204" pitchFamily="34" charset="0"/>
                <a:cs typeface="Arial" panose="020B0604020202020204" pitchFamily="34" charset="0"/>
              </a:rPr>
              <a:t>Reynolds Massena</a:t>
            </a:r>
          </a:p>
          <a:p>
            <a:pPr fontAlgn="auto">
              <a:lnSpc>
                <a:spcPct val="90000"/>
              </a:lnSpc>
              <a:buFont typeface="Arial"/>
              <a:buChar char="•"/>
              <a:defRPr/>
            </a:pPr>
            <a:endParaRPr lang="en-US" altLang="en-US" sz="1300" dirty="0">
              <a:latin typeface="Arial" panose="020B0604020202020204" pitchFamily="34" charset="0"/>
              <a:cs typeface="Arial" panose="020B0604020202020204" pitchFamily="34" charset="0"/>
            </a:endParaRPr>
          </a:p>
          <a:p>
            <a:pPr fontAlgn="auto">
              <a:lnSpc>
                <a:spcPct val="90000"/>
              </a:lnSpc>
              <a:buFont typeface="Arial"/>
              <a:buChar char="•"/>
              <a:defRPr/>
            </a:pPr>
            <a:r>
              <a:rPr lang="en-US" altLang="en-US" sz="1300" dirty="0">
                <a:latin typeface="Arial" panose="020B0604020202020204" pitchFamily="34" charset="0"/>
                <a:cs typeface="Arial" panose="020B0604020202020204" pitchFamily="34" charset="0"/>
              </a:rPr>
              <a:t>Defense Research Establishment (Canada)</a:t>
            </a:r>
          </a:p>
          <a:p>
            <a:pPr fontAlgn="auto">
              <a:lnSpc>
                <a:spcPct val="90000"/>
              </a:lnSpc>
              <a:buFont typeface="Arial"/>
              <a:buChar char="•"/>
              <a:defRPr/>
            </a:pPr>
            <a:endParaRPr lang="en-US" altLang="en-US" sz="1300" dirty="0">
              <a:latin typeface="Arial" panose="020B0604020202020204" pitchFamily="34" charset="0"/>
              <a:cs typeface="Arial" panose="020B0604020202020204" pitchFamily="34" charset="0"/>
            </a:endParaRPr>
          </a:p>
          <a:p>
            <a:pPr fontAlgn="auto">
              <a:lnSpc>
                <a:spcPct val="90000"/>
              </a:lnSpc>
              <a:buFont typeface="Arial"/>
              <a:buChar char="•"/>
              <a:defRPr/>
            </a:pPr>
            <a:r>
              <a:rPr lang="en-US" altLang="en-US" sz="1300" dirty="0">
                <a:latin typeface="Arial" panose="020B0604020202020204" pitchFamily="34" charset="0"/>
                <a:cs typeface="Arial" panose="020B0604020202020204" pitchFamily="34" charset="0"/>
              </a:rPr>
              <a:t>US EPA Research Triangle Park</a:t>
            </a:r>
          </a:p>
          <a:p>
            <a:pPr fontAlgn="auto">
              <a:lnSpc>
                <a:spcPct val="90000"/>
              </a:lnSpc>
              <a:buFont typeface="Arial"/>
              <a:buChar char="•"/>
              <a:defRPr/>
            </a:pPr>
            <a:endParaRPr lang="en-US" altLang="en-US" sz="1300" dirty="0">
              <a:latin typeface="Arial" panose="020B0604020202020204" pitchFamily="34" charset="0"/>
              <a:cs typeface="Arial" panose="020B0604020202020204" pitchFamily="34" charset="0"/>
            </a:endParaRPr>
          </a:p>
          <a:p>
            <a:pPr fontAlgn="auto">
              <a:lnSpc>
                <a:spcPct val="90000"/>
              </a:lnSpc>
              <a:buFont typeface="Arial"/>
              <a:buChar char="•"/>
              <a:defRPr/>
            </a:pPr>
            <a:r>
              <a:rPr lang="en-US" altLang="en-US" sz="1300" dirty="0">
                <a:latin typeface="Arial" panose="020B0604020202020204" pitchFamily="34" charset="0"/>
                <a:cs typeface="Arial" panose="020B0604020202020204" pitchFamily="34" charset="0"/>
              </a:rPr>
              <a:t>ALCAN Alma Canada</a:t>
            </a:r>
          </a:p>
          <a:p>
            <a:pPr fontAlgn="auto">
              <a:lnSpc>
                <a:spcPct val="90000"/>
              </a:lnSpc>
              <a:buFont typeface="Arial"/>
              <a:buChar char="•"/>
              <a:defRPr/>
            </a:pPr>
            <a:endParaRPr lang="en-US" altLang="en-US" sz="1300" dirty="0">
              <a:latin typeface="Arial" panose="020B0604020202020204" pitchFamily="34" charset="0"/>
              <a:cs typeface="Arial" panose="020B0604020202020204" pitchFamily="34" charset="0"/>
            </a:endParaRPr>
          </a:p>
          <a:p>
            <a:pPr fontAlgn="auto">
              <a:lnSpc>
                <a:spcPct val="90000"/>
              </a:lnSpc>
              <a:buFont typeface="Arial"/>
              <a:buChar char="•"/>
              <a:defRPr/>
            </a:pPr>
            <a:r>
              <a:rPr lang="en-US" altLang="en-US" sz="1300" dirty="0">
                <a:latin typeface="Arial" panose="020B0604020202020204" pitchFamily="34" charset="0"/>
                <a:cs typeface="Arial" panose="020B0604020202020204" pitchFamily="34" charset="0"/>
              </a:rPr>
              <a:t>Naval Research Laboratory</a:t>
            </a:r>
          </a:p>
          <a:p>
            <a:pPr fontAlgn="auto">
              <a:lnSpc>
                <a:spcPct val="90000"/>
              </a:lnSpc>
              <a:buFont typeface="Arial"/>
              <a:buChar char="•"/>
              <a:defRPr/>
            </a:pPr>
            <a:endParaRPr lang="en-US" altLang="en-US" sz="1300" dirty="0">
              <a:latin typeface="Arial" panose="020B0604020202020204" pitchFamily="34" charset="0"/>
              <a:cs typeface="Arial" panose="020B0604020202020204" pitchFamily="34" charset="0"/>
            </a:endParaRPr>
          </a:p>
          <a:p>
            <a:pPr fontAlgn="auto">
              <a:lnSpc>
                <a:spcPct val="90000"/>
              </a:lnSpc>
              <a:buFont typeface="Arial"/>
              <a:buChar char="•"/>
              <a:defRPr/>
            </a:pPr>
            <a:r>
              <a:rPr lang="en-US" altLang="en-US" sz="1300" dirty="0" err="1">
                <a:latin typeface="Arial" panose="020B0604020202020204" pitchFamily="34" charset="0"/>
                <a:cs typeface="Arial" panose="020B0604020202020204" pitchFamily="34" charset="0"/>
              </a:rPr>
              <a:t>Norsk</a:t>
            </a:r>
            <a:r>
              <a:rPr lang="en-US" altLang="en-US" sz="1300" dirty="0">
                <a:latin typeface="Arial" panose="020B0604020202020204" pitchFamily="34" charset="0"/>
                <a:cs typeface="Arial" panose="020B0604020202020204" pitchFamily="34" charset="0"/>
              </a:rPr>
              <a:t> Hydro (Norway) NASA Langley</a:t>
            </a:r>
          </a:p>
          <a:p>
            <a:pPr fontAlgn="auto">
              <a:lnSpc>
                <a:spcPct val="90000"/>
              </a:lnSpc>
              <a:buFont typeface="Arial"/>
              <a:buChar char="•"/>
              <a:defRPr/>
            </a:pPr>
            <a:endParaRPr lang="en-US" altLang="en-US" sz="1300" dirty="0">
              <a:latin typeface="Arial" panose="020B0604020202020204" pitchFamily="34" charset="0"/>
              <a:cs typeface="Arial" panose="020B0604020202020204" pitchFamily="34" charset="0"/>
            </a:endParaRPr>
          </a:p>
          <a:p>
            <a:pPr fontAlgn="auto">
              <a:lnSpc>
                <a:spcPct val="90000"/>
              </a:lnSpc>
              <a:buFont typeface="Arial"/>
              <a:buChar char="•"/>
              <a:defRPr/>
            </a:pPr>
            <a:r>
              <a:rPr lang="en-US" altLang="en-US" sz="1300" dirty="0">
                <a:latin typeface="Arial" panose="020B0604020202020204" pitchFamily="34" charset="0"/>
                <a:cs typeface="Arial" panose="020B0604020202020204" pitchFamily="34" charset="0"/>
              </a:rPr>
              <a:t>ALCOA </a:t>
            </a:r>
            <a:r>
              <a:rPr lang="en-US" altLang="en-US" sz="1300" dirty="0" err="1">
                <a:latin typeface="Arial" panose="020B0604020202020204" pitchFamily="34" charset="0"/>
                <a:cs typeface="Arial" panose="020B0604020202020204" pitchFamily="34" charset="0"/>
              </a:rPr>
              <a:t>Baie</a:t>
            </a:r>
            <a:r>
              <a:rPr lang="en-US" altLang="en-US" sz="1300" dirty="0">
                <a:latin typeface="Arial" panose="020B0604020202020204" pitchFamily="34" charset="0"/>
                <a:cs typeface="Arial" panose="020B0604020202020204" pitchFamily="34" charset="0"/>
              </a:rPr>
              <a:t>-Comeau (Canada)</a:t>
            </a:r>
          </a:p>
          <a:p>
            <a:pPr fontAlgn="auto">
              <a:lnSpc>
                <a:spcPct val="90000"/>
              </a:lnSpc>
              <a:buFont typeface="Arial"/>
              <a:buChar char="•"/>
              <a:defRPr/>
            </a:pPr>
            <a:endParaRPr lang="en-US" altLang="en-US" sz="900" dirty="0"/>
          </a:p>
        </p:txBody>
      </p:sp>
    </p:spTree>
  </p:cSld>
  <p:clrMapOvr>
    <a:masterClrMapping/>
  </p:clrMapOvr>
  <p:transition>
    <p:split orient="vert"/>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3">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97661" y="210280"/>
            <a:ext cx="8579095" cy="138319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3FD507-1665-4BBA-B6AD-360CA671C11F}"/>
              </a:ext>
            </a:extLst>
          </p:cNvPr>
          <p:cNvSpPr>
            <a:spLocks noGrp="1"/>
          </p:cNvSpPr>
          <p:nvPr>
            <p:ph type="title"/>
          </p:nvPr>
        </p:nvSpPr>
        <p:spPr>
          <a:xfrm>
            <a:off x="409763" y="325158"/>
            <a:ext cx="8354890" cy="697836"/>
          </a:xfrm>
        </p:spPr>
        <p:txBody>
          <a:bodyPr vert="horz" lIns="91440" tIns="45720" rIns="91440" bIns="45720" rtlCol="0" anchor="b">
            <a:normAutofit/>
          </a:bodyPr>
          <a:lstStyle/>
          <a:p>
            <a:pPr eaLnBrk="1" hangingPunct="1">
              <a:lnSpc>
                <a:spcPct val="90000"/>
              </a:lnSpc>
            </a:pPr>
            <a:r>
              <a:rPr lang="en-US" sz="4100" kern="1200" dirty="0">
                <a:solidFill>
                  <a:srgbClr val="FFFFFF"/>
                </a:solidFill>
              </a:rPr>
              <a:t>References</a:t>
            </a:r>
          </a:p>
        </p:txBody>
      </p:sp>
      <p:cxnSp>
        <p:nvCxnSpPr>
          <p:cNvPr id="21" name="Straight Connector 15">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72558" y="1141719"/>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9" name="Picture 6">
            <a:extLst>
              <a:ext uri="{FF2B5EF4-FFF2-40B4-BE49-F238E27FC236}">
                <a16:creationId xmlns:a16="http://schemas.microsoft.com/office/drawing/2014/main" id="{C1A24389-FC75-4204-A8D0-80630F1D2A43}"/>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248675" y="2843539"/>
            <a:ext cx="4091938" cy="95137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17">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87208" y="1947627"/>
            <a:ext cx="0" cy="27432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8" name="Picture 3">
            <a:extLst>
              <a:ext uri="{FF2B5EF4-FFF2-40B4-BE49-F238E27FC236}">
                <a16:creationId xmlns:a16="http://schemas.microsoft.com/office/drawing/2014/main" id="{D5DB0801-D438-49DC-A38C-EE761B3A232E}"/>
              </a:ext>
            </a:extLst>
          </p:cNvPr>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833804" y="2868729"/>
            <a:ext cx="4091938" cy="90099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ate Placeholder 4">
            <a:extLst>
              <a:ext uri="{FF2B5EF4-FFF2-40B4-BE49-F238E27FC236}">
                <a16:creationId xmlns:a16="http://schemas.microsoft.com/office/drawing/2014/main" id="{00E3D07E-1C8C-4CC1-B3AA-06DDB1AB7B49}"/>
              </a:ext>
            </a:extLst>
          </p:cNvPr>
          <p:cNvSpPr>
            <a:spLocks noGrp="1"/>
          </p:cNvSpPr>
          <p:nvPr>
            <p:ph type="dt" sz="half" idx="10"/>
          </p:nvPr>
        </p:nvSpPr>
        <p:spPr/>
        <p:txBody>
          <a:bodyPr/>
          <a:lstStyle/>
          <a:p>
            <a:pPr>
              <a:spcAft>
                <a:spcPts val="600"/>
              </a:spcAft>
              <a:defRPr/>
            </a:pPr>
            <a:fld id="{581A8DD9-5723-45FB-97AC-6336150EA21C}" type="datetime1">
              <a:rPr lang="en-US" smtClean="0"/>
              <a:pPr>
                <a:spcAft>
                  <a:spcPts val="600"/>
                </a:spcAft>
                <a:defRPr/>
              </a:pPr>
              <a:t>5/20/2024</a:t>
            </a:fld>
            <a:endParaRPr lang="en-US"/>
          </a:p>
        </p:txBody>
      </p:sp>
      <p:sp>
        <p:nvSpPr>
          <p:cNvPr id="6" name="Footer Placeholder 5">
            <a:extLst>
              <a:ext uri="{FF2B5EF4-FFF2-40B4-BE49-F238E27FC236}">
                <a16:creationId xmlns:a16="http://schemas.microsoft.com/office/drawing/2014/main" id="{63D83600-6DEE-46C4-B76B-0CE69059512E}"/>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FB1D7D00-2AE5-44AB-8D2E-8CE7318F7A12}"/>
              </a:ext>
            </a:extLst>
          </p:cNvPr>
          <p:cNvSpPr>
            <a:spLocks noGrp="1"/>
          </p:cNvSpPr>
          <p:nvPr>
            <p:ph type="sldNum" sz="quarter" idx="12"/>
          </p:nvPr>
        </p:nvSpPr>
        <p:spPr/>
        <p:txBody>
          <a:bodyPr/>
          <a:lstStyle/>
          <a:p>
            <a:pPr>
              <a:spcAft>
                <a:spcPts val="600"/>
              </a:spcAft>
              <a:defRPr/>
            </a:pPr>
            <a:fld id="{957235A7-B1F1-49F3-A175-B0A5D520C66B}" type="slidenum">
              <a:rPr lang="en-US" smtClean="0"/>
              <a:pPr>
                <a:spcAft>
                  <a:spcPts val="600"/>
                </a:spcAft>
                <a:defRPr/>
              </a:pPr>
              <a:t>35</a:t>
            </a:fld>
            <a:endParaRPr lang="en-US"/>
          </a:p>
        </p:txBody>
      </p:sp>
    </p:spTree>
    <p:extLst>
      <p:ext uri="{BB962C8B-B14F-4D97-AF65-F5344CB8AC3E}">
        <p14:creationId xmlns:p14="http://schemas.microsoft.com/office/powerpoint/2010/main" val="3241676994"/>
      </p:ext>
    </p:extLst>
  </p:cSld>
  <p:clrMapOvr>
    <a:masterClrMapping/>
  </p:clrMapOvr>
  <p:transition>
    <p:split orient="vert"/>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240882"/>
            <a:ext cx="3249230" cy="4634664"/>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5139AE-5DD2-4327-AE25-C9740A104CB1}"/>
              </a:ext>
            </a:extLst>
          </p:cNvPr>
          <p:cNvSpPr>
            <a:spLocks noGrp="1"/>
          </p:cNvSpPr>
          <p:nvPr>
            <p:ph type="title"/>
          </p:nvPr>
        </p:nvSpPr>
        <p:spPr>
          <a:xfrm>
            <a:off x="505677" y="685800"/>
            <a:ext cx="2743200" cy="2165684"/>
          </a:xfrm>
        </p:spPr>
        <p:txBody>
          <a:bodyPr vert="horz" lIns="91440" tIns="45720" rIns="91440" bIns="45720" rtlCol="0" anchor="b">
            <a:normAutofit/>
          </a:bodyPr>
          <a:lstStyle/>
          <a:p>
            <a:pPr eaLnBrk="1" hangingPunct="1">
              <a:lnSpc>
                <a:spcPct val="90000"/>
              </a:lnSpc>
            </a:pPr>
            <a:r>
              <a:rPr lang="en-US" sz="3600" kern="1200" dirty="0">
                <a:solidFill>
                  <a:srgbClr val="FFFFFF"/>
                </a:solidFill>
                <a:latin typeface="+mj-lt"/>
                <a:ea typeface="+mj-ea"/>
                <a:cs typeface="+mj-cs"/>
              </a:rPr>
              <a:t>References</a:t>
            </a:r>
          </a:p>
        </p:txBody>
      </p:sp>
      <p:cxnSp>
        <p:nvCxnSpPr>
          <p:cNvPr id="16" name="Straight Connector 15">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3344" y="2932700"/>
            <a:ext cx="1940093"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11" name="Content Placeholder 7">
            <a:extLst>
              <a:ext uri="{FF2B5EF4-FFF2-40B4-BE49-F238E27FC236}">
                <a16:creationId xmlns:a16="http://schemas.microsoft.com/office/drawing/2014/main" id="{9D7776C4-8B6A-41DC-8582-FBF811C7F5FB}"/>
              </a:ext>
            </a:extLst>
          </p:cNvPr>
          <p:cNvPicPr>
            <a:picLocks noGrp="1" noChangeAspect="1"/>
          </p:cNvPicPr>
          <p:nvPr>
            <p:ph sz="half" idx="1"/>
          </p:nvPr>
        </p:nvPicPr>
        <p:blipFill>
          <a:blip r:embed="rId2"/>
          <a:stretch>
            <a:fillRect/>
          </a:stretch>
        </p:blipFill>
        <p:spPr>
          <a:xfrm>
            <a:off x="4845395" y="369429"/>
            <a:ext cx="2955101" cy="4410597"/>
          </a:xfrm>
          <a:prstGeom prst="rect">
            <a:avLst/>
          </a:prstGeom>
        </p:spPr>
      </p:pic>
      <p:sp>
        <p:nvSpPr>
          <p:cNvPr id="5" name="Date Placeholder 4">
            <a:extLst>
              <a:ext uri="{FF2B5EF4-FFF2-40B4-BE49-F238E27FC236}">
                <a16:creationId xmlns:a16="http://schemas.microsoft.com/office/drawing/2014/main" id="{84829253-B9F4-4AF4-8DA1-6E815D72BD04}"/>
              </a:ext>
            </a:extLst>
          </p:cNvPr>
          <p:cNvSpPr>
            <a:spLocks noGrp="1"/>
          </p:cNvSpPr>
          <p:nvPr>
            <p:ph type="dt" sz="half" idx="10"/>
          </p:nvPr>
        </p:nvSpPr>
        <p:spPr/>
        <p:txBody>
          <a:bodyPr/>
          <a:lstStyle/>
          <a:p>
            <a:pPr>
              <a:spcAft>
                <a:spcPts val="600"/>
              </a:spcAft>
              <a:defRPr/>
            </a:pPr>
            <a:fld id="{1BD401D7-23C3-4565-BB10-64C5CDF3C035}" type="datetime1">
              <a:rPr lang="en-US" smtClean="0"/>
              <a:pPr>
                <a:spcAft>
                  <a:spcPts val="600"/>
                </a:spcAft>
                <a:defRPr/>
              </a:pPr>
              <a:t>5/20/2024</a:t>
            </a:fld>
            <a:endParaRPr lang="en-US"/>
          </a:p>
        </p:txBody>
      </p:sp>
      <p:sp>
        <p:nvSpPr>
          <p:cNvPr id="6" name="Footer Placeholder 5">
            <a:extLst>
              <a:ext uri="{FF2B5EF4-FFF2-40B4-BE49-F238E27FC236}">
                <a16:creationId xmlns:a16="http://schemas.microsoft.com/office/drawing/2014/main" id="{3D07E81E-FE8C-4F03-9585-F7345F3BCE40}"/>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1D5919B6-B075-4680-9EC6-D9AEF1BA136C}"/>
              </a:ext>
            </a:extLst>
          </p:cNvPr>
          <p:cNvSpPr>
            <a:spLocks noGrp="1"/>
          </p:cNvSpPr>
          <p:nvPr>
            <p:ph type="sldNum" sz="quarter" idx="12"/>
          </p:nvPr>
        </p:nvSpPr>
        <p:spPr/>
        <p:txBody>
          <a:bodyPr/>
          <a:lstStyle/>
          <a:p>
            <a:pPr>
              <a:spcAft>
                <a:spcPts val="600"/>
              </a:spcAft>
              <a:defRPr/>
            </a:pPr>
            <a:fld id="{957235A7-B1F1-49F3-A175-B0A5D520C66B}" type="slidenum">
              <a:rPr lang="en-US" smtClean="0"/>
              <a:pPr>
                <a:spcAft>
                  <a:spcPts val="600"/>
                </a:spcAft>
                <a:defRPr/>
              </a:pPr>
              <a:t>36</a:t>
            </a:fld>
            <a:endParaRPr lang="en-US"/>
          </a:p>
        </p:txBody>
      </p:sp>
    </p:spTree>
    <p:extLst>
      <p:ext uri="{BB962C8B-B14F-4D97-AF65-F5344CB8AC3E}">
        <p14:creationId xmlns:p14="http://schemas.microsoft.com/office/powerpoint/2010/main" val="1773590103"/>
      </p:ext>
    </p:extLst>
  </p:cSld>
  <p:clrMapOvr>
    <a:masterClrMapping/>
  </p:clrMapOvr>
  <p:transition>
    <p:split orient="ver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665C2-D8CC-4BC5-9F6A-FE1FEA95C425}"/>
              </a:ext>
            </a:extLst>
          </p:cNvPr>
          <p:cNvSpPr>
            <a:spLocks noGrp="1"/>
          </p:cNvSpPr>
          <p:nvPr>
            <p:ph type="title"/>
          </p:nvPr>
        </p:nvSpPr>
        <p:spPr>
          <a:xfrm>
            <a:off x="822960" y="214953"/>
            <a:ext cx="7543800" cy="527997"/>
          </a:xfrm>
        </p:spPr>
        <p:txBody>
          <a:bodyPr/>
          <a:lstStyle/>
          <a:p>
            <a:r>
              <a:rPr lang="en-US" dirty="0">
                <a:solidFill>
                  <a:srgbClr val="ACD027"/>
                </a:solidFill>
              </a:rPr>
              <a:t>Questions Contact</a:t>
            </a:r>
          </a:p>
        </p:txBody>
      </p:sp>
      <p:sp>
        <p:nvSpPr>
          <p:cNvPr id="4" name="Content Placeholder 3">
            <a:extLst>
              <a:ext uri="{FF2B5EF4-FFF2-40B4-BE49-F238E27FC236}">
                <a16:creationId xmlns:a16="http://schemas.microsoft.com/office/drawing/2014/main" id="{7DE160E1-1464-4DE4-9511-B19C635B907D}"/>
              </a:ext>
            </a:extLst>
          </p:cNvPr>
          <p:cNvSpPr>
            <a:spLocks noGrp="1"/>
          </p:cNvSpPr>
          <p:nvPr>
            <p:ph sz="half" idx="2"/>
          </p:nvPr>
        </p:nvSpPr>
        <p:spPr>
          <a:xfrm>
            <a:off x="152400" y="3454085"/>
            <a:ext cx="8534400" cy="1166986"/>
          </a:xfrm>
        </p:spPr>
        <p:txBody>
          <a:bodyPr/>
          <a:lstStyle/>
          <a:p>
            <a:pPr algn="ctr" fontAlgn="auto">
              <a:buFontTx/>
              <a:buNone/>
              <a:defRPr/>
            </a:pPr>
            <a:r>
              <a:rPr lang="en-US" altLang="en-US" sz="1400" dirty="0">
                <a:solidFill>
                  <a:srgbClr val="008CC1"/>
                </a:solidFill>
                <a:latin typeface="Arial" panose="020B0604020202020204" pitchFamily="34" charset="0"/>
              </a:rPr>
              <a:t>2 Metropolitan Court, suite 6, Gaithersburg, MD 20878</a:t>
            </a:r>
          </a:p>
          <a:p>
            <a:pPr algn="ctr" fontAlgn="auto">
              <a:buFontTx/>
              <a:buNone/>
              <a:defRPr/>
            </a:pPr>
            <a:r>
              <a:rPr lang="en-US" altLang="en-US" sz="1400" dirty="0">
                <a:solidFill>
                  <a:srgbClr val="008CC1"/>
                </a:solidFill>
                <a:latin typeface="Arial" panose="020B0604020202020204" pitchFamily="34" charset="0"/>
              </a:rPr>
              <a:t>TEL:  301.963.3630   FAX: 301.948.4674</a:t>
            </a:r>
          </a:p>
          <a:p>
            <a:pPr algn="ctr" fontAlgn="auto">
              <a:buFontTx/>
              <a:buNone/>
              <a:defRPr/>
            </a:pPr>
            <a:r>
              <a:rPr lang="en-US" altLang="en-US" sz="1400" dirty="0">
                <a:latin typeface="Arial" panose="020B0604020202020204" pitchFamily="34" charset="0"/>
              </a:rPr>
              <a:t>e-mail:   </a:t>
            </a:r>
            <a:r>
              <a:rPr lang="en-US" altLang="en-US" sz="1400" dirty="0">
                <a:solidFill>
                  <a:srgbClr val="3333FF"/>
                </a:solidFill>
                <a:latin typeface="Arial" panose="020B0604020202020204" pitchFamily="34" charset="0"/>
              </a:rPr>
              <a:t>info@opticalscientific.com</a:t>
            </a:r>
            <a:endParaRPr lang="en-US" altLang="en-US" sz="1400" dirty="0">
              <a:latin typeface="Arial" panose="020B0604020202020204" pitchFamily="34" charset="0"/>
            </a:endParaRPr>
          </a:p>
          <a:p>
            <a:pPr algn="ctr" fontAlgn="auto">
              <a:buFontTx/>
              <a:buNone/>
              <a:defRPr/>
            </a:pPr>
            <a:r>
              <a:rPr lang="en-US" altLang="en-US" sz="1400" dirty="0">
                <a:latin typeface="Arial" panose="020B0604020202020204" pitchFamily="34" charset="0"/>
              </a:rPr>
              <a:t>web site: </a:t>
            </a:r>
            <a:r>
              <a:rPr lang="en-US" altLang="en-US" sz="1400" dirty="0">
                <a:solidFill>
                  <a:srgbClr val="3333FF"/>
                </a:solidFill>
                <a:latin typeface="Arial" panose="020B0604020202020204" pitchFamily="34" charset="0"/>
              </a:rPr>
              <a:t>www.opticalscientific.com</a:t>
            </a:r>
            <a:endParaRPr lang="en-US" sz="1400" dirty="0"/>
          </a:p>
        </p:txBody>
      </p:sp>
      <p:sp>
        <p:nvSpPr>
          <p:cNvPr id="5" name="Date Placeholder 4">
            <a:extLst>
              <a:ext uri="{FF2B5EF4-FFF2-40B4-BE49-F238E27FC236}">
                <a16:creationId xmlns:a16="http://schemas.microsoft.com/office/drawing/2014/main" id="{D6E69BC7-DB4F-4765-A85B-898A04638671}"/>
              </a:ext>
            </a:extLst>
          </p:cNvPr>
          <p:cNvSpPr>
            <a:spLocks noGrp="1"/>
          </p:cNvSpPr>
          <p:nvPr>
            <p:ph type="dt" sz="half" idx="10"/>
          </p:nvPr>
        </p:nvSpPr>
        <p:spPr/>
        <p:txBody>
          <a:bodyPr/>
          <a:lstStyle/>
          <a:p>
            <a:pPr>
              <a:defRPr/>
            </a:pPr>
            <a:fld id="{656ED420-4B01-4420-8F7C-B57FAA7ACBE9}" type="datetime1">
              <a:rPr lang="en-US" smtClean="0"/>
              <a:t>5/20/2024</a:t>
            </a:fld>
            <a:endParaRPr lang="en-US" dirty="0"/>
          </a:p>
        </p:txBody>
      </p:sp>
      <p:sp>
        <p:nvSpPr>
          <p:cNvPr id="6" name="Footer Placeholder 5">
            <a:extLst>
              <a:ext uri="{FF2B5EF4-FFF2-40B4-BE49-F238E27FC236}">
                <a16:creationId xmlns:a16="http://schemas.microsoft.com/office/drawing/2014/main" id="{27F06CAA-9382-4B2A-97D5-CBDF1BD824FC}"/>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C7F6A5C6-9569-4188-B1C0-DB8760D3DFD8}"/>
              </a:ext>
            </a:extLst>
          </p:cNvPr>
          <p:cNvSpPr>
            <a:spLocks noGrp="1"/>
          </p:cNvSpPr>
          <p:nvPr>
            <p:ph type="sldNum" sz="quarter" idx="12"/>
          </p:nvPr>
        </p:nvSpPr>
        <p:spPr/>
        <p:txBody>
          <a:bodyPr/>
          <a:lstStyle/>
          <a:p>
            <a:pPr>
              <a:defRPr/>
            </a:pPr>
            <a:fld id="{957235A7-B1F1-49F3-A175-B0A5D520C66B}" type="slidenum">
              <a:rPr lang="en-US" smtClean="0"/>
              <a:pPr>
                <a:defRPr/>
              </a:pPr>
              <a:t>37</a:t>
            </a:fld>
            <a:endParaRPr lang="en-US" dirty="0"/>
          </a:p>
        </p:txBody>
      </p:sp>
      <p:pic>
        <p:nvPicPr>
          <p:cNvPr id="15" name="Picture 14">
            <a:extLst>
              <a:ext uri="{FF2B5EF4-FFF2-40B4-BE49-F238E27FC236}">
                <a16:creationId xmlns:a16="http://schemas.microsoft.com/office/drawing/2014/main" id="{ED50DD30-4249-45B4-9109-6CD8A50E6E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1248409"/>
            <a:ext cx="3434810" cy="1859446"/>
          </a:xfrm>
          <a:prstGeom prst="rect">
            <a:avLst/>
          </a:prstGeom>
        </p:spPr>
      </p:pic>
      <p:sp>
        <p:nvSpPr>
          <p:cNvPr id="16" name="TextBox 15">
            <a:extLst>
              <a:ext uri="{FF2B5EF4-FFF2-40B4-BE49-F238E27FC236}">
                <a16:creationId xmlns:a16="http://schemas.microsoft.com/office/drawing/2014/main" id="{2505455E-D12B-4969-B508-9F3BF69A453D}"/>
              </a:ext>
            </a:extLst>
          </p:cNvPr>
          <p:cNvSpPr txBox="1"/>
          <p:nvPr/>
        </p:nvSpPr>
        <p:spPr bwMode="auto">
          <a:xfrm>
            <a:off x="4191000" y="1594639"/>
            <a:ext cx="3962400" cy="11669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rtlCol="0">
            <a:spAutoFit/>
          </a:bodyPr>
          <a:lstStyle/>
          <a:p>
            <a:pPr algn="ctr">
              <a:lnSpc>
                <a:spcPts val="1500"/>
              </a:lnSpc>
            </a:pPr>
            <a:r>
              <a:rPr lang="en-US" sz="1800" dirty="0">
                <a:solidFill>
                  <a:schemeClr val="tx1"/>
                </a:solidFill>
                <a:latin typeface="B Helvetica Bold" pitchFamily="-64" charset="0"/>
              </a:rPr>
              <a:t>James W Shinkle</a:t>
            </a:r>
          </a:p>
          <a:p>
            <a:pPr algn="ctr">
              <a:lnSpc>
                <a:spcPts val="1500"/>
              </a:lnSpc>
            </a:pPr>
            <a:r>
              <a:rPr lang="en-US" sz="1800" dirty="0">
                <a:solidFill>
                  <a:schemeClr val="tx1"/>
                </a:solidFill>
                <a:latin typeface="B Helvetica Bold" pitchFamily="-64" charset="0"/>
              </a:rPr>
              <a:t>Business Development</a:t>
            </a:r>
          </a:p>
          <a:p>
            <a:pPr algn="ctr">
              <a:lnSpc>
                <a:spcPts val="1500"/>
              </a:lnSpc>
            </a:pPr>
            <a:endParaRPr lang="en-US" sz="1800" dirty="0">
              <a:solidFill>
                <a:schemeClr val="tx1"/>
              </a:solidFill>
              <a:latin typeface="B Helvetica Bold" pitchFamily="-64" charset="0"/>
            </a:endParaRPr>
          </a:p>
          <a:p>
            <a:pPr algn="ctr">
              <a:lnSpc>
                <a:spcPts val="1500"/>
              </a:lnSpc>
            </a:pPr>
            <a:r>
              <a:rPr lang="en-US" sz="1800" dirty="0">
                <a:solidFill>
                  <a:schemeClr val="tx1"/>
                </a:solidFill>
                <a:latin typeface="B Helvetica Bold" pitchFamily="-64" charset="0"/>
                <a:hlinkClick r:id="rId3">
                  <a:extLst>
                    <a:ext uri="{A12FA001-AC4F-418D-AE19-62706E023703}">
                      <ahyp:hlinkClr xmlns:ahyp="http://schemas.microsoft.com/office/drawing/2018/hyperlinkcolor" val="tx"/>
                    </a:ext>
                  </a:extLst>
                </a:hlinkClick>
              </a:rPr>
              <a:t>Jwshinkle@opticalscientific.com</a:t>
            </a:r>
            <a:endParaRPr lang="en-US" sz="1800" dirty="0">
              <a:solidFill>
                <a:schemeClr val="tx1"/>
              </a:solidFill>
              <a:latin typeface="B Helvetica Bold" pitchFamily="-64" charset="0"/>
            </a:endParaRPr>
          </a:p>
          <a:p>
            <a:pPr algn="ctr">
              <a:lnSpc>
                <a:spcPts val="1500"/>
              </a:lnSpc>
            </a:pPr>
            <a:endParaRPr lang="en-US" sz="1800" dirty="0">
              <a:solidFill>
                <a:schemeClr val="tx1"/>
              </a:solidFill>
              <a:latin typeface="B Helvetica Bold" pitchFamily="-64" charset="0"/>
            </a:endParaRPr>
          </a:p>
          <a:p>
            <a:pPr algn="ctr">
              <a:lnSpc>
                <a:spcPts val="1500"/>
              </a:lnSpc>
            </a:pPr>
            <a:r>
              <a:rPr lang="en-US" sz="1800" dirty="0">
                <a:solidFill>
                  <a:schemeClr val="tx1"/>
                </a:solidFill>
                <a:latin typeface="B Helvetica Bold" pitchFamily="-64" charset="0"/>
              </a:rPr>
              <a:t>Tel: 312-237-0375</a:t>
            </a:r>
          </a:p>
        </p:txBody>
      </p:sp>
    </p:spTree>
    <p:extLst>
      <p:ext uri="{BB962C8B-B14F-4D97-AF65-F5344CB8AC3E}">
        <p14:creationId xmlns:p14="http://schemas.microsoft.com/office/powerpoint/2010/main" val="2596988525"/>
      </p:ext>
    </p:extLst>
  </p:cSld>
  <p:clrMapOvr>
    <a:masterClrMapping/>
  </p:clrMapOvr>
  <p:transition>
    <p:split orient="vert"/>
  </p:transition>
</p:sld>
</file>

<file path=ppt/theme/theme1.xml><?xml version="1.0" encoding="utf-8"?>
<a:theme xmlns:a="http://schemas.openxmlformats.org/drawingml/2006/main" name="Blank Presentation">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Helvetica"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Helvetica" charset="0"/>
            <a:ea typeface="ＭＳ Ｐゴシック" charset="0"/>
            <a:cs typeface="ＭＳ Ｐゴシック" charset="0"/>
          </a:defRPr>
        </a:defPPr>
      </a:lstStyle>
    </a:lnDef>
    <a:txDef>
      <a:spPr bwMode="auto">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a:spPr>
      <a:bodyPr lIns="0" tIns="0" rIns="0" bIns="0">
        <a:spAutoFit/>
      </a:bodyPr>
      <a:lstStyle>
        <a:defPPr>
          <a:lnSpc>
            <a:spcPts val="1500"/>
          </a:lnSpc>
          <a:defRPr sz="1200" dirty="0">
            <a:solidFill>
              <a:schemeClr val="tx1"/>
            </a:solidFill>
            <a:latin typeface="B Helvetica Bold" pitchFamily="-64" charset="0"/>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TotalTime>
  <Words>1765</Words>
  <Application>Microsoft Office PowerPoint</Application>
  <PresentationFormat>On-screen Show (16:9)</PresentationFormat>
  <Paragraphs>220</Paragraphs>
  <Slides>37</Slides>
  <Notes>11</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46" baseType="lpstr">
      <vt:lpstr>Arial</vt:lpstr>
      <vt:lpstr>Arial Rounded MT Bold</vt:lpstr>
      <vt:lpstr>B Helvetica Bold</vt:lpstr>
      <vt:lpstr>Calibri</vt:lpstr>
      <vt:lpstr>Helvetica</vt:lpstr>
      <vt:lpstr>Times New Roman</vt:lpstr>
      <vt:lpstr>WP TypographicSymbols</vt:lpstr>
      <vt:lpstr>Blank Presentation</vt:lpstr>
      <vt:lpstr>Document</vt:lpstr>
      <vt:lpstr>Understanding mass movement of large bodies of hazardous Plant Emissions</vt:lpstr>
      <vt:lpstr>LOA Technology </vt:lpstr>
      <vt:lpstr>LOA technology Advantages</vt:lpstr>
      <vt:lpstr>Installation details will depend on each site</vt:lpstr>
      <vt:lpstr>Surround Area of Concern </vt:lpstr>
      <vt:lpstr>LOA Technology Capabilities</vt:lpstr>
      <vt:lpstr>What is Optical Scintillation?</vt:lpstr>
      <vt:lpstr>Optical Scintillation Technology</vt:lpstr>
      <vt:lpstr>LOA digital processing</vt:lpstr>
      <vt:lpstr>Optical Scintillation Technology</vt:lpstr>
      <vt:lpstr>Successful Applications</vt:lpstr>
      <vt:lpstr>Aluminum Roof Vents “Keep the sensor out of the harsh environment!</vt:lpstr>
      <vt:lpstr>PowerPoint Presentation</vt:lpstr>
      <vt:lpstr>PowerPoint Presentation</vt:lpstr>
      <vt:lpstr>Potroom Monovent Location Guidelines</vt:lpstr>
      <vt:lpstr>Path Averaged Wind</vt:lpstr>
      <vt:lpstr>LOA - Test at Table Mountain Colorado</vt:lpstr>
      <vt:lpstr>Optical Triangle, Met Tower, PAM stations </vt:lpstr>
      <vt:lpstr>Wind Speeds of Optical Triangle</vt:lpstr>
      <vt:lpstr>Horizontal Wind &amp; Spatial Variation</vt:lpstr>
      <vt:lpstr>PowerPoint Presentation</vt:lpstr>
      <vt:lpstr>Optically measured Horizontal convergence</vt:lpstr>
      <vt:lpstr>Horizontal Wind Tower vs Optical</vt:lpstr>
      <vt:lpstr>Inland Empire Composting site test using Optical Flow Sensor and Laser Based Open-Path Spectrometer</vt:lpstr>
      <vt:lpstr>Cross and Parallel winds</vt:lpstr>
      <vt:lpstr>SCAQMD Wind Data</vt:lpstr>
      <vt:lpstr>Inland Empire Composting site test using Optical Flow Sensor and Laser Based Open-Path Spectrometer</vt:lpstr>
      <vt:lpstr>LOA – Setup at JFK International Airport</vt:lpstr>
      <vt:lpstr>WAKE VORTEX STUDY</vt:lpstr>
      <vt:lpstr>Obtaining Vertical Profiles </vt:lpstr>
      <vt:lpstr>The agreement of the Crosswind at higher and lower paths indicate that crosswind is not as sensitive as the Cn2 </vt:lpstr>
      <vt:lpstr>Turbulence Cn2 Data</vt:lpstr>
      <vt:lpstr>LOA Conclusion</vt:lpstr>
      <vt:lpstr>LOA-105 users list</vt:lpstr>
      <vt:lpstr>References</vt:lpstr>
      <vt:lpstr>References</vt:lpstr>
      <vt:lpstr>Questions Contact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Avoiding Under-Reporting and Over-Reporting of Fenceline Plant Emissions</dc:title>
  <dc:creator>James Shinkle</dc:creator>
  <cp:lastModifiedBy>james shinkle</cp:lastModifiedBy>
  <cp:revision>18</cp:revision>
  <dcterms:created xsi:type="dcterms:W3CDTF">2021-01-16T16:04:52Z</dcterms:created>
  <dcterms:modified xsi:type="dcterms:W3CDTF">2024-05-20T16:56:07Z</dcterms:modified>
</cp:coreProperties>
</file>